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258" r:id="rId4"/>
    <p:sldId id="279" r:id="rId5"/>
    <p:sldId id="304" r:id="rId6"/>
    <p:sldId id="295" r:id="rId7"/>
    <p:sldId id="296" r:id="rId8"/>
    <p:sldId id="297" r:id="rId9"/>
    <p:sldId id="298" r:id="rId10"/>
    <p:sldId id="299" r:id="rId11"/>
    <p:sldId id="300" r:id="rId12"/>
    <p:sldId id="307" r:id="rId13"/>
    <p:sldId id="302" r:id="rId14"/>
    <p:sldId id="280" r:id="rId15"/>
    <p:sldId id="281" r:id="rId16"/>
    <p:sldId id="310" r:id="rId17"/>
    <p:sldId id="305" r:id="rId18"/>
    <p:sldId id="260" r:id="rId19"/>
    <p:sldId id="261" r:id="rId20"/>
    <p:sldId id="282" r:id="rId21"/>
    <p:sldId id="283" r:id="rId22"/>
    <p:sldId id="284" r:id="rId23"/>
    <p:sldId id="285" r:id="rId24"/>
    <p:sldId id="286" r:id="rId25"/>
    <p:sldId id="287" r:id="rId26"/>
    <p:sldId id="311" r:id="rId27"/>
    <p:sldId id="306" r:id="rId28"/>
    <p:sldId id="262" r:id="rId29"/>
    <p:sldId id="264" r:id="rId30"/>
    <p:sldId id="263" r:id="rId31"/>
    <p:sldId id="288" r:id="rId32"/>
    <p:sldId id="292" r:id="rId33"/>
    <p:sldId id="290" r:id="rId34"/>
    <p:sldId id="291" r:id="rId35"/>
    <p:sldId id="293" r:id="rId36"/>
    <p:sldId id="294" r:id="rId37"/>
    <p:sldId id="312" r:id="rId38"/>
    <p:sldId id="309" r:id="rId39"/>
    <p:sldId id="272" r:id="rId40"/>
    <p:sldId id="273" r:id="rId41"/>
    <p:sldId id="274" r:id="rId42"/>
    <p:sldId id="275" r:id="rId43"/>
    <p:sldId id="276" r:id="rId44"/>
    <p:sldId id="301" r:id="rId45"/>
    <p:sldId id="277" r:id="rId46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934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603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450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202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7414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0201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8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494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934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557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3681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1D09-0993-4A9E-8EF1-364EFE89076A}" type="datetimeFigureOut">
              <a:rPr lang="ro-RO" smtClean="0"/>
              <a:t>10.01.2014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668B0-0418-49B6-A53B-97D242829A4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7580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participants/portal/desktop/en/home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portal/desktop/en/opportunities/h2020/master_calls.html#h2020-water-2014-2015" TargetMode="External"/><Relationship Id="rId2" Type="http://schemas.openxmlformats.org/officeDocument/2006/relationships/hyperlink" Target="http://ec.europa.eu/research/participants/portal/desktop/en/ho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research/participants/portal/desktop/en/opportunities/h2020/index.html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programmes/horizon2020/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924800" cy="3200400"/>
          </a:xfrm>
        </p:spPr>
        <p:txBody>
          <a:bodyPr>
            <a:normAutofit fontScale="55000" lnSpcReduction="20000"/>
          </a:bodyPr>
          <a:lstStyle/>
          <a:p>
            <a:r>
              <a:rPr lang="en-US" sz="6400" b="1" dirty="0" err="1" smtClean="0"/>
              <a:t>Prezentare</a:t>
            </a:r>
            <a:r>
              <a:rPr lang="en-US" sz="6400" b="1" dirty="0" smtClean="0"/>
              <a:t> Program </a:t>
            </a:r>
            <a:r>
              <a:rPr lang="en-US" sz="6400" b="1" dirty="0" err="1" smtClean="0"/>
              <a:t>Cercetare</a:t>
            </a:r>
            <a:r>
              <a:rPr lang="en-US" sz="6400" b="1" dirty="0" smtClean="0"/>
              <a:t> </a:t>
            </a:r>
            <a:br>
              <a:rPr lang="en-US" sz="6400" b="1" dirty="0" smtClean="0"/>
            </a:br>
            <a:r>
              <a:rPr lang="en-US" sz="6400" b="1" dirty="0" smtClean="0"/>
              <a:t>EU HORIZONT 2020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4400" dirty="0"/>
          </a:p>
          <a:p>
            <a:r>
              <a:rPr lang="en-US" sz="2900" dirty="0" smtClean="0"/>
              <a:t>Prof. </a:t>
            </a:r>
            <a:r>
              <a:rPr lang="en-US" sz="2900" dirty="0" err="1" smtClean="0"/>
              <a:t>Ioan</a:t>
            </a:r>
            <a:r>
              <a:rPr lang="en-US" sz="2900" dirty="0" smtClean="0"/>
              <a:t> </a:t>
            </a:r>
            <a:r>
              <a:rPr lang="en-US" sz="2900" dirty="0" err="1" smtClean="0"/>
              <a:t>Salomie</a:t>
            </a:r>
            <a:endParaRPr lang="en-US" sz="2900" dirty="0" smtClean="0"/>
          </a:p>
          <a:p>
            <a:r>
              <a:rPr lang="en-US" sz="2900" dirty="0" err="1" smtClean="0"/>
              <a:t>Departament</a:t>
            </a:r>
            <a:r>
              <a:rPr lang="en-US" sz="2900" dirty="0" smtClean="0"/>
              <a:t> </a:t>
            </a:r>
            <a:r>
              <a:rPr lang="en-US" sz="2900" dirty="0" err="1" smtClean="0"/>
              <a:t>Calculatoare</a:t>
            </a:r>
            <a:endParaRPr lang="en-US" sz="2900" dirty="0" smtClean="0"/>
          </a:p>
          <a:p>
            <a:r>
              <a:rPr lang="en-US" sz="2900" dirty="0" smtClean="0"/>
              <a:t>10 </a:t>
            </a:r>
            <a:r>
              <a:rPr lang="en-US" sz="2900" dirty="0" err="1" smtClean="0"/>
              <a:t>Ianuarie</a:t>
            </a:r>
            <a:r>
              <a:rPr lang="en-US" sz="2900" dirty="0" smtClean="0"/>
              <a:t> 2014</a:t>
            </a:r>
            <a:endParaRPr lang="ro-RO" sz="2900" dirty="0"/>
          </a:p>
        </p:txBody>
      </p:sp>
      <p:pic>
        <p:nvPicPr>
          <p:cNvPr id="4" name="Picture 3" descr="ANTET UT_01_2010_H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2687"/>
            <a:ext cx="61150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4269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Actiuni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Coordination And Support Actions</a:t>
            </a:r>
            <a:endParaRPr lang="ro-R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Actiuni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Activitati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constind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in principal din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masuri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Standardizare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Diseminare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Sensibilizare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awareness-raising </a:t>
            </a: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Creerea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retele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relationare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ervicii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de coordonare sau de asistență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or support </a:t>
            </a:r>
            <a:r>
              <a:rPr lang="en-GB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Studii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infrastructuri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Activitati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complementare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relationare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coordonare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diferite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0979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Actiuni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ERA-NET </a:t>
            </a:r>
            <a:r>
              <a:rPr lang="en-US" i="1" dirty="0" err="1" smtClean="0"/>
              <a:t>Cofund</a:t>
            </a:r>
            <a:endParaRPr lang="ro-R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prijinirea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pregatirii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parteneriatelor public-public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rearea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de structuri de rețele,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roiectarea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, implementarea și coordonarea activităților comune,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Pregatirea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apelurilor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trans-național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pentru propuneri de proiecte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22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Prioritatea</a:t>
            </a:r>
            <a:endParaRPr lang="ro-RO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Excellent Science</a:t>
            </a:r>
            <a:endParaRPr lang="ro-RO" sz="5400" dirty="0"/>
          </a:p>
        </p:txBody>
      </p:sp>
    </p:spTree>
    <p:extLst>
      <p:ext uri="{BB962C8B-B14F-4D97-AF65-F5344CB8AC3E}">
        <p14:creationId xmlns:p14="http://schemas.microsoft.com/office/powerpoint/2010/main" val="2261876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Excellent Science</a:t>
            </a:r>
            <a:br>
              <a:rPr lang="en-US" i="1" dirty="0" smtClean="0"/>
            </a:br>
            <a:r>
              <a:rPr lang="en-US" sz="3100" dirty="0" err="1" smtClean="0"/>
              <a:t>Componentele</a:t>
            </a:r>
            <a:r>
              <a:rPr lang="en-US" sz="3100" dirty="0" smtClean="0"/>
              <a:t> </a:t>
            </a:r>
            <a:r>
              <a:rPr lang="en-US" sz="3100" dirty="0" err="1" smtClean="0"/>
              <a:t>Principale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33400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Future and Emerging Technologies (FET)</a:t>
            </a:r>
          </a:p>
          <a:p>
            <a:pPr lvl="1"/>
            <a:r>
              <a:rPr lang="vi-VN" sz="1800" dirty="0"/>
              <a:t>Promovarea tehnologiilor complet noi</a:t>
            </a:r>
          </a:p>
          <a:p>
            <a:pPr lvl="2"/>
            <a:r>
              <a:rPr lang="en-US" sz="1600" dirty="0" smtClean="0"/>
              <a:t>D</a:t>
            </a:r>
            <a:r>
              <a:rPr lang="vi-VN" sz="1600" dirty="0" smtClean="0"/>
              <a:t>incolo </a:t>
            </a:r>
            <a:r>
              <a:rPr lang="vi-VN" sz="1600" dirty="0"/>
              <a:t>de frontierele cunoscute</a:t>
            </a:r>
          </a:p>
          <a:p>
            <a:pPr lvl="2"/>
            <a:r>
              <a:rPr lang="en-US" sz="1600" dirty="0" smtClean="0"/>
              <a:t>C</a:t>
            </a:r>
            <a:r>
              <a:rPr lang="vi-VN" sz="1600" dirty="0" smtClean="0"/>
              <a:t>u </a:t>
            </a:r>
            <a:r>
              <a:rPr lang="vi-VN" sz="1600" dirty="0"/>
              <a:t>potențial de a deschide noi domenii pentru cunoasterea stiintifica si tehnologica</a:t>
            </a:r>
          </a:p>
          <a:p>
            <a:pPr lvl="2"/>
            <a:r>
              <a:rPr lang="en-US" sz="1600" dirty="0" smtClean="0"/>
              <a:t>C</a:t>
            </a:r>
            <a:r>
              <a:rPr lang="vi-VN" sz="1600" dirty="0" smtClean="0"/>
              <a:t>are </a:t>
            </a:r>
            <a:r>
              <a:rPr lang="vi-VN" sz="1600" dirty="0"/>
              <a:t>sa contribuie la industriile Europene de generație următoare</a:t>
            </a:r>
          </a:p>
          <a:p>
            <a:pPr lvl="1"/>
            <a:r>
              <a:rPr lang="vi-VN" sz="1800" dirty="0"/>
              <a:t>Colaborare interdisciplinară cu privire la idei complet noi, </a:t>
            </a:r>
            <a:r>
              <a:rPr lang="vi-VN" sz="1800" b="1" dirty="0"/>
              <a:t>cu risc ridicat</a:t>
            </a:r>
          </a:p>
          <a:p>
            <a:pPr lvl="1"/>
            <a:r>
              <a:rPr lang="vi-VN" sz="1800" dirty="0"/>
              <a:t>Accelerarea dezvoltarii celor mai promițătoare domenii emergente ale științei și </a:t>
            </a:r>
            <a:r>
              <a:rPr lang="vi-VN" sz="1800" dirty="0" smtClean="0"/>
              <a:t>tehnologiei</a:t>
            </a:r>
            <a:endParaRPr lang="vi-VN" sz="1800" dirty="0"/>
          </a:p>
          <a:p>
            <a:r>
              <a:rPr lang="ro-RO" sz="2000" b="1" i="1" dirty="0" smtClean="0"/>
              <a:t>Marie Skłodowska-Curie actions</a:t>
            </a:r>
            <a:endParaRPr lang="en-US" sz="2000" b="1" i="1" dirty="0" smtClean="0"/>
          </a:p>
          <a:p>
            <a:pPr lvl="1"/>
            <a:r>
              <a:rPr lang="en-US" sz="1800" dirty="0" err="1" smtClean="0"/>
              <a:t>Formare</a:t>
            </a:r>
            <a:r>
              <a:rPr lang="en-US" sz="1800" dirty="0" smtClean="0"/>
              <a:t> in </a:t>
            </a:r>
            <a:r>
              <a:rPr lang="en-US" sz="1800" dirty="0" err="1" smtClean="0"/>
              <a:t>cercetarea</a:t>
            </a:r>
            <a:r>
              <a:rPr lang="en-US" sz="1800" dirty="0" smtClean="0"/>
              <a:t> de </a:t>
            </a:r>
            <a:r>
              <a:rPr lang="en-US" sz="1800" dirty="0" err="1" smtClean="0"/>
              <a:t>excelenta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inovativa</a:t>
            </a:r>
            <a:endParaRPr lang="en-US" sz="1800" dirty="0" smtClean="0"/>
          </a:p>
          <a:p>
            <a:pPr lvl="1"/>
            <a:r>
              <a:rPr lang="en-US" sz="1800" dirty="0" err="1" smtClean="0"/>
              <a:t>Oportunitati</a:t>
            </a:r>
            <a:r>
              <a:rPr lang="en-US" sz="1800" dirty="0" smtClean="0"/>
              <a:t> de </a:t>
            </a:r>
            <a:r>
              <a:rPr lang="en-US" sz="1800" dirty="0" err="1" smtClean="0"/>
              <a:t>schimb</a:t>
            </a:r>
            <a:r>
              <a:rPr lang="en-US" sz="1800" dirty="0" smtClean="0"/>
              <a:t> de </a:t>
            </a:r>
            <a:r>
              <a:rPr lang="en-US" sz="1800" dirty="0" err="1" smtClean="0"/>
              <a:t>cunostiinte</a:t>
            </a:r>
            <a:r>
              <a:rPr lang="en-US" sz="1800" dirty="0" smtClean="0"/>
              <a:t> </a:t>
            </a:r>
            <a:r>
              <a:rPr lang="en-US" sz="1800" dirty="0" err="1" smtClean="0"/>
              <a:t>prin</a:t>
            </a:r>
            <a:r>
              <a:rPr lang="en-US" sz="1800" dirty="0" smtClean="0"/>
              <a:t> </a:t>
            </a:r>
            <a:r>
              <a:rPr lang="en-US" sz="1800" dirty="0" err="1" smtClean="0"/>
              <a:t>mobilitati</a:t>
            </a:r>
            <a:r>
              <a:rPr lang="en-US" sz="1800" dirty="0" smtClean="0"/>
              <a:t> trans-</a:t>
            </a:r>
            <a:r>
              <a:rPr lang="en-US" sz="1800" dirty="0" err="1" smtClean="0"/>
              <a:t>frontiera</a:t>
            </a:r>
            <a:r>
              <a:rPr lang="en-US" sz="1800" dirty="0" smtClean="0"/>
              <a:t> trans-</a:t>
            </a:r>
            <a:r>
              <a:rPr lang="en-US" sz="1800" dirty="0" err="1" smtClean="0"/>
              <a:t>sectoriala</a:t>
            </a:r>
            <a:r>
              <a:rPr lang="en-US" sz="1800" dirty="0" smtClean="0"/>
              <a:t> a </a:t>
            </a:r>
            <a:r>
              <a:rPr lang="en-US" sz="1800" dirty="0" err="1" smtClean="0"/>
              <a:t>cercetatorilor</a:t>
            </a:r>
            <a:r>
              <a:rPr lang="en-US" sz="1800" dirty="0" smtClean="0"/>
              <a:t> </a:t>
            </a:r>
            <a:r>
              <a:rPr lang="en-US" sz="1800" dirty="0" err="1" smtClean="0"/>
              <a:t>pentru</a:t>
            </a:r>
            <a:r>
              <a:rPr lang="en-US" sz="1800" dirty="0" smtClean="0"/>
              <a:t> </a:t>
            </a:r>
            <a:r>
              <a:rPr lang="en-US" sz="1800" dirty="0" err="1" smtClean="0"/>
              <a:t>ai</a:t>
            </a:r>
            <a:r>
              <a:rPr lang="en-US" sz="1800" dirty="0" smtClean="0"/>
              <a:t> </a:t>
            </a:r>
            <a:r>
              <a:rPr lang="en-US" sz="1800" dirty="0" err="1" smtClean="0"/>
              <a:t>pregati</a:t>
            </a:r>
            <a:r>
              <a:rPr lang="en-US" sz="1800" dirty="0" smtClean="0"/>
              <a:t> in </a:t>
            </a:r>
            <a:r>
              <a:rPr lang="en-US" sz="1800" dirty="0" err="1" smtClean="0"/>
              <a:t>cele</a:t>
            </a:r>
            <a:r>
              <a:rPr lang="en-US" sz="1800" dirty="0" smtClean="0"/>
              <a:t> </a:t>
            </a:r>
            <a:r>
              <a:rPr lang="en-US" sz="1800" dirty="0" err="1" smtClean="0"/>
              <a:t>mai</a:t>
            </a:r>
            <a:r>
              <a:rPr lang="en-US" sz="1800" dirty="0" smtClean="0"/>
              <a:t> </a:t>
            </a:r>
            <a:r>
              <a:rPr lang="en-US" sz="1800" dirty="0" err="1" smtClean="0"/>
              <a:t>bune</a:t>
            </a:r>
            <a:r>
              <a:rPr lang="en-US" sz="1800" dirty="0" smtClean="0"/>
              <a:t> </a:t>
            </a:r>
            <a:r>
              <a:rPr lang="en-US" sz="1800" dirty="0" err="1" smtClean="0"/>
              <a:t>conditii</a:t>
            </a:r>
            <a:r>
              <a:rPr lang="en-US" sz="1800" dirty="0" smtClean="0"/>
              <a:t> </a:t>
            </a:r>
            <a:r>
              <a:rPr lang="en-US" sz="1800" dirty="0" err="1" smtClean="0"/>
              <a:t>pentru</a:t>
            </a:r>
            <a:r>
              <a:rPr lang="en-US" sz="1800" dirty="0" smtClean="0"/>
              <a:t> a face fata la </a:t>
            </a:r>
            <a:r>
              <a:rPr lang="en-US" sz="1800" dirty="0" err="1" smtClean="0"/>
              <a:t>provocarile</a:t>
            </a:r>
            <a:r>
              <a:rPr lang="en-US" sz="1800" dirty="0" smtClean="0"/>
              <a:t> </a:t>
            </a:r>
            <a:r>
              <a:rPr lang="en-US" sz="1800" dirty="0" err="1" smtClean="0"/>
              <a:t>societatii</a:t>
            </a:r>
            <a:r>
              <a:rPr lang="en-US" sz="1800" dirty="0" smtClean="0"/>
              <a:t> </a:t>
            </a:r>
            <a:r>
              <a:rPr lang="en-US" sz="1800" dirty="0" err="1" smtClean="0"/>
              <a:t>curente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viitoare</a:t>
            </a:r>
            <a:endParaRPr lang="en-US" sz="1800" dirty="0" smtClean="0"/>
          </a:p>
          <a:p>
            <a:r>
              <a:rPr lang="ro-RO" sz="2000" b="1" i="1" dirty="0" smtClean="0"/>
              <a:t>Research infrastructures</a:t>
            </a:r>
            <a:endParaRPr lang="en-US" sz="2000" b="1" i="1" dirty="0" smtClean="0"/>
          </a:p>
          <a:p>
            <a:pPr lvl="1"/>
            <a:r>
              <a:rPr lang="en-US" sz="1800" dirty="0" err="1" smtClean="0"/>
              <a:t>Dezvoltarea</a:t>
            </a:r>
            <a:r>
              <a:rPr lang="en-US" sz="1800" dirty="0" smtClean="0"/>
              <a:t> </a:t>
            </a:r>
            <a:r>
              <a:rPr lang="en-US" sz="1800" dirty="0" err="1" smtClean="0"/>
              <a:t>infrastructurii</a:t>
            </a:r>
            <a:r>
              <a:rPr lang="en-US" sz="1800" dirty="0" smtClean="0"/>
              <a:t> de </a:t>
            </a:r>
            <a:r>
              <a:rPr lang="en-US" sz="1800" dirty="0" err="1" smtClean="0"/>
              <a:t>cercetare</a:t>
            </a:r>
            <a:r>
              <a:rPr lang="en-US" sz="1800" dirty="0" smtClean="0"/>
              <a:t> </a:t>
            </a:r>
            <a:r>
              <a:rPr lang="en-US" sz="1800" dirty="0" err="1" smtClean="0"/>
              <a:t>Europeana</a:t>
            </a:r>
            <a:r>
              <a:rPr lang="en-US" sz="1800" dirty="0" smtClean="0"/>
              <a:t> </a:t>
            </a:r>
            <a:r>
              <a:rPr lang="en-US" sz="1800" dirty="0" err="1" smtClean="0"/>
              <a:t>pentru</a:t>
            </a:r>
            <a:r>
              <a:rPr lang="en-US" sz="1800" dirty="0" smtClean="0"/>
              <a:t> 2020 </a:t>
            </a:r>
            <a:r>
              <a:rPr lang="en-US" sz="1800" dirty="0" err="1" smtClean="0"/>
              <a:t>si</a:t>
            </a:r>
            <a:r>
              <a:rPr lang="en-US" sz="1800" dirty="0" smtClean="0"/>
              <a:t> in </a:t>
            </a:r>
            <a:r>
              <a:rPr lang="en-US" sz="1800" dirty="0" err="1" smtClean="0"/>
              <a:t>continuare</a:t>
            </a:r>
            <a:endParaRPr lang="ro-RO" sz="1800" dirty="0"/>
          </a:p>
        </p:txBody>
      </p:sp>
    </p:spTree>
    <p:extLst>
      <p:ext uri="{BB962C8B-B14F-4D97-AF65-F5344CB8AC3E}">
        <p14:creationId xmlns:p14="http://schemas.microsoft.com/office/powerpoint/2010/main" val="222878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Excellent Science</a:t>
            </a:r>
            <a:br>
              <a:rPr lang="en-US" dirty="0" smtClean="0"/>
            </a:br>
            <a:r>
              <a:rPr lang="en-US" sz="3600" dirty="0" smtClean="0"/>
              <a:t>Future and Emerging Technologies (FET) Calls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FET Open</a:t>
            </a:r>
          </a:p>
          <a:p>
            <a:pPr lvl="1"/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Toate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tehnologiile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impuse</a:t>
            </a:r>
            <a:endParaRPr lang="en-US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Schema de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depunere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simpla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rapia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(un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singur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pas)</a:t>
            </a:r>
          </a:p>
          <a:p>
            <a:pPr lvl="2"/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Approx. 15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pagini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FET Proactive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maturizarea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noilor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nepregatite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fie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incluse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circuitul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industrial</a:t>
            </a:r>
          </a:p>
          <a:p>
            <a:pPr lvl="1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Global Systems Science (GSS)</a:t>
            </a:r>
          </a:p>
          <a:p>
            <a:pPr lvl="2"/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Îmbunătăți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rea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modul în care cunoștințele științifice pot stimula,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ghid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ajuta la evaluarea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politici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răspunsuri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societatii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vi-VN" sz="2900" dirty="0">
                <a:latin typeface="Arial" panose="020B0604020202020204" pitchFamily="34" charset="0"/>
                <a:cs typeface="Arial" panose="020B0604020202020204" pitchFamily="34" charset="0"/>
              </a:rPr>
              <a:t>provocările </a:t>
            </a:r>
            <a:r>
              <a:rPr lang="vi-V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  <a:endParaRPr lang="en-US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Stiind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Facind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Fiind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knowing, being, doing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cunoasterea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dincolo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rezolvarea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problemelor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Inalta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Performanta</a:t>
            </a:r>
            <a:r>
              <a:rPr lang="en-US" sz="33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(Towards high performance computing)</a:t>
            </a:r>
            <a:br>
              <a:rPr lang="en-US" sz="33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FET Flagships</a:t>
            </a:r>
          </a:p>
          <a:p>
            <a:pPr lvl="1"/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en-US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majore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Graphene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Human Brain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1666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Excellent Science</a:t>
            </a:r>
            <a:br>
              <a:rPr lang="en-US" dirty="0" smtClean="0"/>
            </a:br>
            <a:r>
              <a:rPr lang="en-US" dirty="0" smtClean="0"/>
              <a:t>Infrastructures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 err="1" smtClean="0"/>
              <a:t>eInfrastructures</a:t>
            </a:r>
            <a:r>
              <a:rPr lang="en-US" sz="3100" b="1" dirty="0" smtClean="0"/>
              <a:t> 2014 / 2015</a:t>
            </a:r>
          </a:p>
          <a:p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Resurse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servicii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infrastructura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domeniul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ITC</a:t>
            </a:r>
          </a:p>
          <a:p>
            <a:pPr lvl="1"/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Furnizarea de servicii de bază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nfrastructuri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Retele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Educationale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GEANT</a:t>
            </a:r>
          </a:p>
          <a:p>
            <a:pPr lvl="1"/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eInfrastructuri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virtuale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managementul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datelor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stiintifice</a:t>
            </a: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conservare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cu date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masive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big data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 de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Research Data Alliance</a:t>
            </a:r>
          </a:p>
          <a:p>
            <a:pPr lvl="1"/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Inalta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Performanta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High Performance Computing HPC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Infrastructuri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pan-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Europene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HPC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Servicii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excelenta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aplicatii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3299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Excellent Science</a:t>
            </a:r>
            <a:br>
              <a:rPr lang="en-US" dirty="0" smtClean="0"/>
            </a:br>
            <a:r>
              <a:rPr lang="en-US" dirty="0" err="1" smtClean="0"/>
              <a:t>Indicatori</a:t>
            </a:r>
            <a:r>
              <a:rPr lang="en-US" dirty="0" smtClean="0"/>
              <a:t> de </a:t>
            </a:r>
            <a:r>
              <a:rPr lang="en-US" dirty="0" err="1" smtClean="0"/>
              <a:t>Performanta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FET</a:t>
            </a: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Publicații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reviste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peer-review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 mare impact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Cererile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 brevet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brevetele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acordate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domeniul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tehnologiilor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viitoare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emergente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Marie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Skłodowska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-Curie</a:t>
            </a:r>
          </a:p>
          <a:p>
            <a:pPr lvl="1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Circulatia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cercetatorilor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cercetare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incluzind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candidati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PhD)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Research infrastructures (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incluzind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eInfrastructures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Număr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de cercetători care au acces la infrastructurile de cercetare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1749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Prioritatea</a:t>
            </a:r>
            <a:endParaRPr lang="ro-RO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Industrial Leadership</a:t>
            </a:r>
            <a:endParaRPr lang="ro-RO" sz="5400" dirty="0"/>
          </a:p>
        </p:txBody>
      </p:sp>
    </p:spTree>
    <p:extLst>
      <p:ext uri="{BB962C8B-B14F-4D97-AF65-F5344CB8AC3E}">
        <p14:creationId xmlns:p14="http://schemas.microsoft.com/office/powerpoint/2010/main" val="850765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Leadership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Dezvoltarea de tehnologii și inovații pentru afacerile de mâine</a:t>
            </a:r>
          </a:p>
          <a:p>
            <a:pPr lvl="1"/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Sprijinirea IMM-urilor Europene inovatoare să crească în companii de top, lideri mondiali in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domeniu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Aplicarea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KET (Key Enabling Technologies)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finantare</a:t>
            </a:r>
            <a:endParaRPr lang="en-US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in Enabling and Industrial Technologies (LEIT)</a:t>
            </a:r>
          </a:p>
          <a:p>
            <a:pPr lvl="1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Finantarea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 to Risk Finance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Inovare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IMM-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74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Industrial Leadership</a:t>
            </a:r>
            <a:br>
              <a:rPr lang="en-US" sz="3200" dirty="0" smtClean="0"/>
            </a:br>
            <a:r>
              <a:rPr lang="en-US" sz="2700" dirty="0" err="1" smtClean="0"/>
              <a:t>Leadership</a:t>
            </a:r>
            <a:r>
              <a:rPr lang="en-US" sz="2700" dirty="0" smtClean="0"/>
              <a:t> in Enabling and Industrial Technologies (LEIT)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cercetare, dezvoltare și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demonstrați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și, dacă este cazul, pentru standardizare și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KET (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Key Enabling Technologies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nanotechnology, </a:t>
            </a:r>
          </a:p>
          <a:p>
            <a:pPr lvl="2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materials, </a:t>
            </a:r>
          </a:p>
          <a:p>
            <a:pPr lvl="2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biotechnology,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manufacturing and processing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Accente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Interacțiuni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convergența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diferitele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tehnologii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Dezvoltarea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tehnologii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cheie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facilitatoare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(KET) care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folosite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servicii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Aplicarea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tehnologii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face fata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provocarilor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societate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Date </a:t>
            </a:r>
            <a:r>
              <a:rPr lang="en-US" dirty="0" err="1" smtClean="0"/>
              <a:t>Generale</a:t>
            </a:r>
            <a:endParaRPr lang="en-US" dirty="0" smtClean="0"/>
          </a:p>
          <a:p>
            <a:r>
              <a:rPr lang="en-US" dirty="0" err="1" smtClean="0"/>
              <a:t>Finantare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Tipuri</a:t>
            </a:r>
            <a:r>
              <a:rPr lang="en-US" dirty="0" smtClean="0"/>
              <a:t> de </a:t>
            </a:r>
            <a:r>
              <a:rPr lang="en-US" dirty="0" err="1" smtClean="0"/>
              <a:t>Actiuni</a:t>
            </a:r>
            <a:endParaRPr lang="en-US" dirty="0" smtClean="0"/>
          </a:p>
          <a:p>
            <a:r>
              <a:rPr lang="en-US" dirty="0" err="1" smtClean="0"/>
              <a:t>Prioritatea</a:t>
            </a:r>
            <a:r>
              <a:rPr lang="en-US" dirty="0" smtClean="0"/>
              <a:t> </a:t>
            </a:r>
            <a:r>
              <a:rPr lang="en-US" i="1" dirty="0" smtClean="0"/>
              <a:t>Excellent Science</a:t>
            </a:r>
          </a:p>
          <a:p>
            <a:r>
              <a:rPr lang="en-US" dirty="0" err="1" smtClean="0"/>
              <a:t>Prioritatea</a:t>
            </a:r>
            <a:r>
              <a:rPr lang="en-US" dirty="0" smtClean="0"/>
              <a:t> </a:t>
            </a:r>
            <a:r>
              <a:rPr lang="en-US" i="1" dirty="0" smtClean="0"/>
              <a:t>Industrial Leaderships</a:t>
            </a:r>
          </a:p>
          <a:p>
            <a:r>
              <a:rPr lang="en-US" dirty="0" err="1" smtClean="0"/>
              <a:t>Prioritatea</a:t>
            </a:r>
            <a:r>
              <a:rPr lang="en-US" dirty="0" smtClean="0"/>
              <a:t> </a:t>
            </a:r>
            <a:r>
              <a:rPr lang="en-US" i="1" dirty="0" smtClean="0"/>
              <a:t>Societal Challenges</a:t>
            </a:r>
          </a:p>
          <a:p>
            <a:r>
              <a:rPr lang="en-US" dirty="0" err="1" smtClean="0"/>
              <a:t>Participare</a:t>
            </a:r>
            <a:r>
              <a:rPr lang="en-US" dirty="0" smtClean="0"/>
              <a:t>, </a:t>
            </a:r>
            <a:r>
              <a:rPr lang="en-US" dirty="0" err="1" smtClean="0"/>
              <a:t>Evaluare</a:t>
            </a:r>
            <a:r>
              <a:rPr lang="en-US" dirty="0" smtClean="0"/>
              <a:t>, </a:t>
            </a:r>
            <a:r>
              <a:rPr lang="en-US" dirty="0" err="1" smtClean="0"/>
              <a:t>Finantare</a:t>
            </a:r>
            <a:endParaRPr lang="en-US" dirty="0" smtClean="0"/>
          </a:p>
          <a:p>
            <a:r>
              <a:rPr lang="en-US" dirty="0" err="1" smtClean="0"/>
              <a:t>Referinte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12698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sz="4000" dirty="0" smtClean="0"/>
              <a:t>ICT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95300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new generation of components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</a:p>
          <a:p>
            <a:pPr marL="742950" lvl="2" indent="-342900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advanced embedded and resource efficient components 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Next generation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pPr marL="742950" lvl="2" indent="-342900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secure computing systems and technologies, including cloud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</a:t>
            </a:r>
          </a:p>
          <a:p>
            <a:pPr marL="742950" lvl="2" indent="-342900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hardware, infrastructures, technologies 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 technologies and information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742950" lvl="2" indent="-342900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ICT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digital content, cultural and creative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industries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Advanced interfaces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robots </a:t>
            </a:r>
          </a:p>
          <a:p>
            <a:pPr marL="742950" lvl="2" indent="-342900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Robotics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smart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spaces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Micro-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nanoelectronics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photonics</a:t>
            </a:r>
          </a:p>
          <a:p>
            <a:pPr marL="742950" lvl="2" indent="-342900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enabling technologies</a:t>
            </a:r>
          </a:p>
        </p:txBody>
      </p:sp>
    </p:spTree>
    <p:extLst>
      <p:ext uri="{BB962C8B-B14F-4D97-AF65-F5344CB8AC3E}">
        <p14:creationId xmlns:p14="http://schemas.microsoft.com/office/powerpoint/2010/main" val="1879566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smtClean="0"/>
              <a:t>Nanotechnologies, Materials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5105400"/>
          </a:xfrm>
        </p:spPr>
        <p:txBody>
          <a:bodyPr>
            <a:normAutofit fontScale="62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Integration of novel </a:t>
            </a:r>
            <a:r>
              <a:rPr lang="en-US" sz="3200" dirty="0" err="1" smtClean="0"/>
              <a:t>nano</a:t>
            </a:r>
            <a:r>
              <a:rPr lang="en-US" sz="3200" dirty="0" smtClean="0"/>
              <a:t>-materials </a:t>
            </a:r>
            <a:r>
              <a:rPr lang="en-US" sz="3200" dirty="0"/>
              <a:t>into existing production </a:t>
            </a:r>
            <a:r>
              <a:rPr lang="en-US" sz="3200" dirty="0" smtClean="0"/>
              <a:t>lines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Novel </a:t>
            </a:r>
            <a:r>
              <a:rPr lang="en-US" sz="3200" dirty="0" err="1" smtClean="0"/>
              <a:t>nano</a:t>
            </a:r>
            <a:r>
              <a:rPr lang="en-US" sz="3200" dirty="0" smtClean="0"/>
              <a:t>-matrices </a:t>
            </a:r>
            <a:r>
              <a:rPr lang="en-US" sz="3200" dirty="0"/>
              <a:t>and </a:t>
            </a:r>
            <a:r>
              <a:rPr lang="en-US" sz="3200" dirty="0" err="1" smtClean="0"/>
              <a:t>nano</a:t>
            </a:r>
            <a:r>
              <a:rPr lang="en-US" sz="3200" dirty="0" smtClean="0"/>
              <a:t>-capsules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Additive manufacturing for table-top </a:t>
            </a:r>
            <a:r>
              <a:rPr lang="en-US" sz="3200" dirty="0" err="1" smtClean="0"/>
              <a:t>nano</a:t>
            </a:r>
            <a:r>
              <a:rPr lang="en-US" sz="3200" dirty="0" smtClean="0"/>
              <a:t>-factories</a:t>
            </a:r>
            <a:endParaRPr lang="en-US" sz="3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High </a:t>
            </a:r>
            <a:r>
              <a:rPr lang="en-US" sz="3200" dirty="0"/>
              <a:t>definition printing of multifunctional </a:t>
            </a:r>
            <a:r>
              <a:rPr lang="en-US" sz="3200" dirty="0" smtClean="0"/>
              <a:t>materials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Industrial-scale production of </a:t>
            </a:r>
            <a:r>
              <a:rPr lang="en-US" sz="3200" dirty="0" err="1"/>
              <a:t>nanomaterials</a:t>
            </a:r>
            <a:r>
              <a:rPr lang="en-US" sz="3200" dirty="0"/>
              <a:t> for printing </a:t>
            </a:r>
            <a:r>
              <a:rPr lang="en-US" sz="3200" dirty="0" smtClean="0"/>
              <a:t>applications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Scale-up of </a:t>
            </a:r>
            <a:r>
              <a:rPr lang="en-US" sz="3200" dirty="0" err="1" smtClean="0"/>
              <a:t>nano</a:t>
            </a:r>
            <a:r>
              <a:rPr lang="en-US" sz="3200" dirty="0" smtClean="0"/>
              <a:t>-pharmaceuticals production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Biomaterials for the treatment of diabetes </a:t>
            </a:r>
            <a:r>
              <a:rPr lang="en-US" sz="3200" dirty="0" smtClean="0"/>
              <a:t>mellitus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Storage of energy produced by </a:t>
            </a:r>
            <a:r>
              <a:rPr lang="en-US" sz="3200" dirty="0" err="1"/>
              <a:t>decentralised</a:t>
            </a:r>
            <a:r>
              <a:rPr lang="en-US" sz="3200" dirty="0"/>
              <a:t> </a:t>
            </a:r>
            <a:r>
              <a:rPr lang="en-US" sz="3200" dirty="0" smtClean="0"/>
              <a:t>sources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Post-lithium ion batteries for electric automotive </a:t>
            </a:r>
            <a:r>
              <a:rPr lang="en-US" sz="3200" dirty="0" smtClean="0"/>
              <a:t>applications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Extended in-service life of advanced functional materials in energy </a:t>
            </a:r>
            <a:r>
              <a:rPr lang="en-US" sz="3200" dirty="0" smtClean="0"/>
              <a:t> technologies </a:t>
            </a:r>
            <a:r>
              <a:rPr lang="en-US" sz="3200" dirty="0"/>
              <a:t>(capture, conversion, storage and/or transmission of energy</a:t>
            </a:r>
            <a:r>
              <a:rPr lang="en-US" sz="3200" dirty="0" smtClean="0"/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Low-energy solutions for drinking water </a:t>
            </a:r>
            <a:r>
              <a:rPr lang="en-US" sz="3200" dirty="0" smtClean="0"/>
              <a:t>production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err="1"/>
              <a:t>Fibre</a:t>
            </a:r>
            <a:r>
              <a:rPr lang="en-US" sz="3200" dirty="0"/>
              <a:t>-based materials for non-clothing applications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Novel materials by design for substituting critical materials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Widening materials </a:t>
            </a:r>
            <a:r>
              <a:rPr lang="en-US" sz="3200" dirty="0" smtClean="0"/>
              <a:t>models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Materials-based solutions for the protection or preservation of European </a:t>
            </a:r>
            <a:r>
              <a:rPr lang="en-US" sz="3200" dirty="0" smtClean="0"/>
              <a:t>cultural </a:t>
            </a:r>
            <a:r>
              <a:rPr lang="en-US" sz="3200" dirty="0"/>
              <a:t>heritage</a:t>
            </a:r>
          </a:p>
        </p:txBody>
      </p:sp>
    </p:spTree>
    <p:extLst>
      <p:ext uri="{BB962C8B-B14F-4D97-AF65-F5344CB8AC3E}">
        <p14:creationId xmlns:p14="http://schemas.microsoft.com/office/powerpoint/2010/main" val="2639188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smtClean="0"/>
              <a:t>Biotechnology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648200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Synthetic biology – construction of organisms for new products and </a:t>
            </a:r>
            <a:r>
              <a:rPr lang="en-US" sz="3200" dirty="0" smtClean="0"/>
              <a:t>processes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Widening industrial application of enzymatic </a:t>
            </a:r>
            <a:r>
              <a:rPr lang="en-US" sz="3200" dirty="0" smtClean="0"/>
              <a:t>processes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New bioinformatics approaches in service of biotechnology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Downstream processes unlocking biotechnological </a:t>
            </a:r>
            <a:r>
              <a:rPr lang="en-US" sz="3200" dirty="0" smtClean="0"/>
              <a:t>transformations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0357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smtClean="0"/>
              <a:t>Factories of the Future (</a:t>
            </a:r>
            <a:r>
              <a:rPr lang="en-US" dirty="0" err="1" smtClean="0"/>
              <a:t>FoF</a:t>
            </a:r>
            <a:r>
              <a:rPr lang="en-US" dirty="0" smtClean="0"/>
              <a:t>)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51054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Process </a:t>
            </a:r>
            <a:r>
              <a:rPr lang="en-US" sz="3200" dirty="0" smtClean="0"/>
              <a:t>optimization </a:t>
            </a:r>
            <a:r>
              <a:rPr lang="en-US" sz="3200" dirty="0"/>
              <a:t>of manufacturing </a:t>
            </a:r>
            <a:r>
              <a:rPr lang="en-US" sz="3200" dirty="0" smtClean="0"/>
              <a:t>assets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Manufacturing processes for complex structures and geometries with </a:t>
            </a:r>
            <a:r>
              <a:rPr lang="en-US" sz="3200" dirty="0" smtClean="0"/>
              <a:t>efficient </a:t>
            </a:r>
            <a:r>
              <a:rPr lang="en-US" sz="3200" dirty="0"/>
              <a:t>use of </a:t>
            </a:r>
            <a:r>
              <a:rPr lang="en-US" sz="3200" dirty="0" smtClean="0"/>
              <a:t>material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Global energy and other resources efficiency in manufacturing </a:t>
            </a:r>
            <a:r>
              <a:rPr lang="en-US" sz="3200" dirty="0" smtClean="0"/>
              <a:t>enterprises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Developing smart factories that are attractive to workers </a:t>
            </a:r>
            <a:endParaRPr lang="en-US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Innovative product-service design using manufacturing </a:t>
            </a:r>
            <a:r>
              <a:rPr lang="en-US" sz="3200" dirty="0" smtClean="0"/>
              <a:t>intelligence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Symbiotic human-robot collaborations for safe and dynamic multimodal </a:t>
            </a:r>
            <a:r>
              <a:rPr lang="en-US" sz="3200" dirty="0" smtClean="0"/>
              <a:t>manufacturing systems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ICT-enabled modelling, simulation, analytics and forecasting </a:t>
            </a:r>
            <a:r>
              <a:rPr lang="en-US" sz="3200" dirty="0" smtClean="0"/>
              <a:t>technologies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Manufacturing of custom made parts for </a:t>
            </a:r>
            <a:r>
              <a:rPr lang="en-US" sz="3200" dirty="0" err="1"/>
              <a:t>personalised</a:t>
            </a:r>
            <a:r>
              <a:rPr lang="en-US" sz="3200" dirty="0"/>
              <a:t> </a:t>
            </a:r>
            <a:r>
              <a:rPr lang="en-US" sz="3200" dirty="0" smtClean="0"/>
              <a:t>products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Flexible production systems based on integrated tools for rapid </a:t>
            </a:r>
            <a:r>
              <a:rPr lang="en-US" sz="3200" dirty="0" smtClean="0"/>
              <a:t>reconfiguration </a:t>
            </a:r>
            <a:r>
              <a:rPr lang="en-US" sz="3200" dirty="0"/>
              <a:t>of machinery and </a:t>
            </a:r>
            <a:r>
              <a:rPr lang="en-US" sz="3200" dirty="0" smtClean="0"/>
              <a:t>robots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Integrated design and management of production machinery and </a:t>
            </a:r>
            <a:r>
              <a:rPr lang="en-US" sz="3200" dirty="0" smtClean="0"/>
              <a:t>processes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3548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smtClean="0"/>
              <a:t>Energy Efficient Buildings (</a:t>
            </a:r>
            <a:r>
              <a:rPr lang="en-US" dirty="0" err="1" smtClean="0"/>
              <a:t>EeB</a:t>
            </a:r>
            <a:r>
              <a:rPr lang="en-US" dirty="0" smtClean="0"/>
              <a:t>)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Materials for building </a:t>
            </a:r>
            <a:r>
              <a:rPr lang="en-US" dirty="0" smtClean="0"/>
              <a:t>envelope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Adaptable envelopes integrated in building refurbishment </a:t>
            </a:r>
            <a:r>
              <a:rPr lang="en-US" dirty="0" smtClean="0"/>
              <a:t>projects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Development of new self-inspection techniques and quality check </a:t>
            </a:r>
            <a:r>
              <a:rPr lang="en-US" dirty="0" smtClean="0"/>
              <a:t>measures </a:t>
            </a:r>
            <a:r>
              <a:rPr lang="en-US" dirty="0"/>
              <a:t>for efficient construction </a:t>
            </a:r>
            <a:r>
              <a:rPr lang="en-US" dirty="0" smtClean="0"/>
              <a:t>processes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New tools and methodologies to reduce the gap between predicted and </a:t>
            </a:r>
            <a:r>
              <a:rPr lang="en-US" dirty="0" smtClean="0"/>
              <a:t>actual </a:t>
            </a:r>
            <a:r>
              <a:rPr lang="en-US" dirty="0"/>
              <a:t>energy performances at the level of buildings and blocks of </a:t>
            </a:r>
            <a:r>
              <a:rPr lang="en-US" dirty="0" smtClean="0"/>
              <a:t>buildings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Integrated solutions of thermal energy storage for building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61228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smtClean="0"/>
              <a:t>Sustainable Process Industries (SPIRE)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4196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Integrated Process </a:t>
            </a:r>
            <a:r>
              <a:rPr lang="en-US" dirty="0" smtClean="0"/>
              <a:t>Control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Adaptable industrial processes allowing the use of renewables as </a:t>
            </a:r>
            <a:r>
              <a:rPr lang="en-US" dirty="0" smtClean="0"/>
              <a:t>flexible </a:t>
            </a:r>
            <a:r>
              <a:rPr lang="en-US" dirty="0"/>
              <a:t>feedstock for chemical and energy </a:t>
            </a:r>
            <a:r>
              <a:rPr lang="en-US" dirty="0" smtClean="0"/>
              <a:t>applications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Improved downstream processing of mixtures in process </a:t>
            </a:r>
            <a:r>
              <a:rPr lang="en-US" dirty="0" smtClean="0"/>
              <a:t>industries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Methodologies, tools and indicators for cross-sectorial sustainability </a:t>
            </a:r>
            <a:r>
              <a:rPr lang="en-US" dirty="0" smtClean="0"/>
              <a:t>assessment </a:t>
            </a:r>
            <a:r>
              <a:rPr lang="en-US" dirty="0"/>
              <a:t>of energy and resource efficient </a:t>
            </a:r>
            <a:r>
              <a:rPr lang="en-US" dirty="0" smtClean="0"/>
              <a:t>solutions in </a:t>
            </a:r>
            <a:r>
              <a:rPr lang="en-US" dirty="0"/>
              <a:t>the process </a:t>
            </a:r>
            <a:r>
              <a:rPr lang="en-US" dirty="0" smtClean="0"/>
              <a:t>industry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Energy and resource management systems for improved efficiency in </a:t>
            </a:r>
            <a:r>
              <a:rPr lang="en-US" dirty="0" smtClean="0"/>
              <a:t>the </a:t>
            </a:r>
            <a:r>
              <a:rPr lang="en-US" dirty="0"/>
              <a:t>process </a:t>
            </a:r>
            <a:r>
              <a:rPr lang="en-US" dirty="0" smtClean="0"/>
              <a:t>industries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Recovery technologies for metals and other minerals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92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Industrial Leadership</a:t>
            </a:r>
            <a:br>
              <a:rPr lang="en-US" dirty="0" smtClean="0"/>
            </a:br>
            <a:r>
              <a:rPr lang="en-US" dirty="0" err="1" smtClean="0"/>
              <a:t>Indicatori</a:t>
            </a:r>
            <a:r>
              <a:rPr lang="en-US" dirty="0" smtClean="0"/>
              <a:t> de </a:t>
            </a:r>
            <a:r>
              <a:rPr lang="en-US" dirty="0" err="1" smtClean="0"/>
              <a:t>Performanta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809744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Cererile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 brevet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brevetele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acordate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domeniul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tehnologiilor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industriale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facilitatoare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enabling technologies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Numarul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irmel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participante care introduc inovații noi pentru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firma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piata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care acoperă perioada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proiectului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, plus trei ani)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Numarul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publicatii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public-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01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Prioritatea</a:t>
            </a:r>
            <a:endParaRPr lang="ro-RO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Societal Challenges</a:t>
            </a:r>
            <a:endParaRPr lang="ro-RO" sz="5400" dirty="0"/>
          </a:p>
        </p:txBody>
      </p:sp>
    </p:spTree>
    <p:extLst>
      <p:ext uri="{BB962C8B-B14F-4D97-AF65-F5344CB8AC3E}">
        <p14:creationId xmlns:p14="http://schemas.microsoft.com/office/powerpoint/2010/main" val="2154080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Societal Challenges 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Obiective</a:t>
            </a:r>
            <a:r>
              <a:rPr lang="en-US" dirty="0" smtClean="0"/>
              <a:t> </a:t>
            </a:r>
          </a:p>
          <a:p>
            <a:pPr lvl="1"/>
            <a:r>
              <a:rPr lang="vi-VN" dirty="0"/>
              <a:t>Răspunde direct politicilor de </a:t>
            </a:r>
            <a:r>
              <a:rPr lang="vi-VN" dirty="0" smtClean="0"/>
              <a:t>priorități</a:t>
            </a:r>
            <a:r>
              <a:rPr lang="en-US" dirty="0" smtClean="0"/>
              <a:t> </a:t>
            </a:r>
            <a:r>
              <a:rPr lang="vi-VN" dirty="0" smtClean="0"/>
              <a:t>și </a:t>
            </a:r>
            <a:r>
              <a:rPr lang="vi-VN" dirty="0"/>
              <a:t>provocărilor societale care sunt identificate în Strategia Europa 2020</a:t>
            </a:r>
          </a:p>
          <a:p>
            <a:pPr lvl="1"/>
            <a:r>
              <a:rPr lang="vi-VN" dirty="0"/>
              <a:t>Vizează stimularea unei mase critice a eforturilor de cercetare și inovare necesare pentru atingerea obiectivelor politice ale Uniunii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78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Societal Challenges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err="1" smtClean="0"/>
              <a:t>Accentele</a:t>
            </a:r>
            <a:r>
              <a:rPr lang="en-US" sz="4400" dirty="0" smtClean="0"/>
              <a:t> </a:t>
            </a:r>
            <a:r>
              <a:rPr lang="en-US" sz="4400" dirty="0" err="1" smtClean="0"/>
              <a:t>principale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 smtClean="0"/>
          </a:p>
          <a:p>
            <a:pPr lvl="1"/>
            <a:r>
              <a:rPr lang="vi-VN" sz="3200" dirty="0"/>
              <a:t>Activitățile vor avea o abordare bazată pe provocări, care pot include cercetarea de bază, cercetarea aplicată, transferul de cunoștințe sau inovație, concentrându-se pe </a:t>
            </a:r>
            <a:r>
              <a:rPr lang="vi-VN" sz="3200" dirty="0" smtClean="0"/>
              <a:t>politi</a:t>
            </a:r>
            <a:r>
              <a:rPr lang="en-US" sz="3200" dirty="0" err="1" smtClean="0"/>
              <a:t>cile</a:t>
            </a:r>
            <a:r>
              <a:rPr lang="vi-VN" sz="3200" dirty="0" smtClean="0"/>
              <a:t> </a:t>
            </a:r>
            <a:r>
              <a:rPr lang="vi-VN" sz="3200" dirty="0"/>
              <a:t>de prioritati fără stabilirea, în prealabil, a tehnologiilor sau soluțiilor care ar trebui dezvoltate</a:t>
            </a:r>
          </a:p>
          <a:p>
            <a:pPr lvl="1"/>
            <a:endParaRPr lang="vi-VN" sz="3200" dirty="0"/>
          </a:p>
          <a:p>
            <a:pPr lvl="1"/>
            <a:r>
              <a:rPr lang="vi-VN" sz="3200" dirty="0"/>
              <a:t>Soluții bazate pe tehnologii pentru inovare in sisteme non-tehnologice, organizaționale precum și în sectorul public</a:t>
            </a:r>
          </a:p>
          <a:p>
            <a:pPr lvl="1"/>
            <a:endParaRPr lang="vi-VN" sz="3200" dirty="0"/>
          </a:p>
          <a:p>
            <a:pPr lvl="1"/>
            <a:r>
              <a:rPr lang="vi-VN" sz="3200" dirty="0"/>
              <a:t>Reunirea unei mase critice de resurse și cunoștințe în diferite domenii, tehnologii și discipline științifice și infrastructuri de cercetare, pentru a face față provocărilor</a:t>
            </a:r>
          </a:p>
          <a:p>
            <a:pPr lvl="1"/>
            <a:endParaRPr lang="vi-VN" sz="3200" dirty="0"/>
          </a:p>
          <a:p>
            <a:pPr lvl="1"/>
            <a:r>
              <a:rPr lang="vi-VN" sz="3200" dirty="0"/>
              <a:t>Activități care acoperă întregul ciclul de la cercetarea de baza la piață, cu o nouă perspectivă asupra activităților legate de inovare, cum ar fi activitati pilot, activități demonstrative, </a:t>
            </a:r>
            <a:r>
              <a:rPr lang="vi-VN" sz="3200" dirty="0" smtClean="0"/>
              <a:t>banc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</a:t>
            </a:r>
            <a:r>
              <a:rPr lang="vi-VN" sz="3200" dirty="0" smtClean="0"/>
              <a:t> </a:t>
            </a:r>
            <a:r>
              <a:rPr lang="vi-VN" sz="3200" dirty="0"/>
              <a:t>de testare, </a:t>
            </a:r>
            <a:r>
              <a:rPr lang="vi-VN" sz="3200" dirty="0" smtClean="0"/>
              <a:t>sprijin </a:t>
            </a:r>
            <a:r>
              <a:rPr lang="vi-VN" sz="3200" dirty="0"/>
              <a:t>pentru achizițiile publice, conceperea, inovarea axată pe utilizatorul final, inovarea socială, transferul de cunoștințe și preluarea pe piață a inovațiilor și standardizarilor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445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Date </a:t>
            </a:r>
            <a:r>
              <a:rPr lang="en-US" dirty="0" err="1" smtClean="0"/>
              <a:t>Generale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Perioda</a:t>
            </a:r>
            <a:r>
              <a:rPr lang="en-US" dirty="0" smtClean="0"/>
              <a:t> de </a:t>
            </a:r>
            <a:r>
              <a:rPr lang="en-US" dirty="0" err="1" smtClean="0"/>
              <a:t>desfasurare</a:t>
            </a:r>
            <a:r>
              <a:rPr lang="en-US" dirty="0" smtClean="0"/>
              <a:t>: 1 Ian, 2014 – 31 Dec, 2020</a:t>
            </a:r>
          </a:p>
          <a:p>
            <a:r>
              <a:rPr lang="en-US" dirty="0" err="1" smtClean="0"/>
              <a:t>Buget</a:t>
            </a:r>
            <a:r>
              <a:rPr lang="en-US" dirty="0" smtClean="0"/>
              <a:t>: </a:t>
            </a:r>
            <a:r>
              <a:rPr lang="en-US" dirty="0" err="1" smtClean="0"/>
              <a:t>peste</a:t>
            </a:r>
            <a:r>
              <a:rPr lang="en-US" dirty="0" smtClean="0"/>
              <a:t> 71 </a:t>
            </a:r>
            <a:r>
              <a:rPr lang="en-US" dirty="0" err="1" smtClean="0"/>
              <a:t>mld</a:t>
            </a:r>
            <a:r>
              <a:rPr lang="en-US" dirty="0" smtClean="0"/>
              <a:t> Euro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Prioritati</a:t>
            </a:r>
            <a:r>
              <a:rPr lang="en-US" dirty="0" smtClean="0"/>
              <a:t>: </a:t>
            </a:r>
          </a:p>
          <a:p>
            <a:pPr lvl="1"/>
            <a:r>
              <a:rPr lang="en-US" i="1" dirty="0" smtClean="0"/>
              <a:t>Excellent Science</a:t>
            </a:r>
            <a:r>
              <a:rPr lang="en-US" dirty="0" smtClean="0"/>
              <a:t> - 32% (24.441 </a:t>
            </a:r>
            <a:r>
              <a:rPr lang="en-US" dirty="0" err="1" smtClean="0"/>
              <a:t>mldEuro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Industrial Leadership</a:t>
            </a:r>
            <a:r>
              <a:rPr lang="en-US" dirty="0" smtClean="0"/>
              <a:t> – 22% (17.015 </a:t>
            </a:r>
            <a:r>
              <a:rPr lang="en-US" dirty="0" err="1" smtClean="0"/>
              <a:t>mld</a:t>
            </a:r>
            <a:r>
              <a:rPr lang="en-US" dirty="0" smtClean="0"/>
              <a:t> Euro)</a:t>
            </a:r>
          </a:p>
          <a:p>
            <a:pPr lvl="1"/>
            <a:r>
              <a:rPr lang="en-US" i="1" dirty="0" smtClean="0"/>
              <a:t>Societal Challenges</a:t>
            </a:r>
            <a:r>
              <a:rPr lang="en-US" dirty="0" smtClean="0"/>
              <a:t> - 38% (29.679 </a:t>
            </a:r>
            <a:r>
              <a:rPr lang="en-US" dirty="0" err="1" smtClean="0"/>
              <a:t>mld</a:t>
            </a:r>
            <a:r>
              <a:rPr lang="en-US" dirty="0" smtClean="0"/>
              <a:t> Euro)</a:t>
            </a:r>
          </a:p>
          <a:p>
            <a:pPr lvl="1"/>
            <a:r>
              <a:rPr lang="en-US" dirty="0" err="1" smtClean="0"/>
              <a:t>Altele</a:t>
            </a:r>
            <a:r>
              <a:rPr lang="en-US" dirty="0" smtClean="0"/>
              <a:t> – 8% </a:t>
            </a:r>
          </a:p>
          <a:p>
            <a:pPr lvl="2"/>
            <a:r>
              <a:rPr lang="en-US" sz="2600" i="1" dirty="0" smtClean="0"/>
              <a:t>Spreading Excellence and Widening Participation</a:t>
            </a:r>
          </a:p>
          <a:p>
            <a:pPr lvl="2"/>
            <a:r>
              <a:rPr lang="en-US" sz="2600" i="1" dirty="0" smtClean="0"/>
              <a:t>Science with and for Society</a:t>
            </a:r>
          </a:p>
          <a:p>
            <a:pPr lvl="2"/>
            <a:r>
              <a:rPr lang="en-US" sz="2600" i="1" dirty="0" smtClean="0"/>
              <a:t>Joint Research Center</a:t>
            </a:r>
          </a:p>
          <a:p>
            <a:pPr marL="914400" lvl="2" indent="0">
              <a:buNone/>
            </a:pPr>
            <a:endParaRPr lang="en-US" i="1" dirty="0" smtClean="0"/>
          </a:p>
          <a:p>
            <a:r>
              <a:rPr lang="en-US" dirty="0" err="1" smtClean="0"/>
              <a:t>Implementare</a:t>
            </a:r>
            <a:r>
              <a:rPr lang="en-US" dirty="0" smtClean="0"/>
              <a:t> Program</a:t>
            </a:r>
          </a:p>
          <a:p>
            <a:pPr lvl="1"/>
            <a:r>
              <a:rPr lang="en-US" dirty="0" err="1" smtClean="0"/>
              <a:t>Programe</a:t>
            </a:r>
            <a:r>
              <a:rPr lang="en-US" dirty="0" smtClean="0"/>
              <a:t> de </a:t>
            </a:r>
            <a:r>
              <a:rPr lang="en-US" dirty="0" err="1" smtClean="0"/>
              <a:t>lucru</a:t>
            </a:r>
            <a:r>
              <a:rPr lang="en-US" dirty="0" smtClean="0"/>
              <a:t> (</a:t>
            </a:r>
            <a:r>
              <a:rPr lang="en-US" i="1" dirty="0" smtClean="0"/>
              <a:t>Work </a:t>
            </a:r>
            <a:r>
              <a:rPr lang="en-US" i="1" dirty="0" err="1" smtClean="0"/>
              <a:t>Programms</a:t>
            </a:r>
            <a:r>
              <a:rPr lang="en-US" i="1" dirty="0" smtClean="0"/>
              <a:t> (WP))</a:t>
            </a:r>
            <a:r>
              <a:rPr lang="en-US" dirty="0" smtClean="0"/>
              <a:t> multi-</a:t>
            </a:r>
            <a:r>
              <a:rPr lang="en-US" dirty="0" err="1" smtClean="0"/>
              <a:t>anuale</a:t>
            </a:r>
            <a:r>
              <a:rPr lang="en-US" dirty="0" smtClean="0"/>
              <a:t> (WP </a:t>
            </a:r>
            <a:r>
              <a:rPr lang="en-US" dirty="0" err="1" smtClean="0"/>
              <a:t>curent</a:t>
            </a:r>
            <a:r>
              <a:rPr lang="en-US" dirty="0" smtClean="0"/>
              <a:t> 2014 – 2015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publicat</a:t>
            </a:r>
            <a:r>
              <a:rPr lang="en-US" dirty="0" smtClean="0"/>
              <a:t> in Dec 2013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Site-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participantului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http://ec.europa.eu/research/participants/portal/desktop/en/home.html</a:t>
            </a:r>
            <a:endParaRPr lang="en-US" dirty="0" smtClean="0"/>
          </a:p>
          <a:p>
            <a:endParaRPr lang="en-US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42601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Societal Challenges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Specific Funding Objectives</a:t>
            </a:r>
          </a:p>
          <a:p>
            <a:pPr lvl="1"/>
            <a:r>
              <a:rPr lang="en-US" dirty="0" smtClean="0"/>
              <a:t>(a)  Health, demographic change and well-being; </a:t>
            </a:r>
          </a:p>
          <a:p>
            <a:pPr lvl="1"/>
            <a:r>
              <a:rPr lang="en-US" dirty="0" smtClean="0"/>
              <a:t>(b)  Food security, sustainable agriculture and forestry, marine, maritime and inland water research, and the bio-economy; </a:t>
            </a:r>
          </a:p>
          <a:p>
            <a:pPr lvl="1"/>
            <a:r>
              <a:rPr lang="en-US" dirty="0" smtClean="0"/>
              <a:t>(c)  Secure, clean and efficient energy; </a:t>
            </a:r>
          </a:p>
          <a:p>
            <a:pPr lvl="1"/>
            <a:r>
              <a:rPr lang="en-US" dirty="0" smtClean="0"/>
              <a:t>(d)  Smart, green and integrated transport; </a:t>
            </a:r>
          </a:p>
          <a:p>
            <a:pPr lvl="1"/>
            <a:r>
              <a:rPr lang="en-US" dirty="0" smtClean="0"/>
              <a:t>(e)  Climate action, environment, resource efficiency and raw materials; </a:t>
            </a:r>
          </a:p>
          <a:p>
            <a:pPr lvl="1"/>
            <a:r>
              <a:rPr lang="en-US" dirty="0" smtClean="0"/>
              <a:t>(f)  Europe in a changing world - Inclusive, innovative and reflective societies; </a:t>
            </a:r>
          </a:p>
          <a:p>
            <a:pPr lvl="1"/>
            <a:r>
              <a:rPr lang="en-US" dirty="0" smtClean="0"/>
              <a:t>(g)  Secure societies - Protecting freedom and security of Europe and its citizens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2533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Societal Challenges</a:t>
            </a:r>
            <a:br>
              <a:rPr lang="en-US" dirty="0" smtClean="0"/>
            </a:br>
            <a:r>
              <a:rPr lang="en-US" sz="3600" dirty="0" smtClean="0"/>
              <a:t>(a) Health</a:t>
            </a:r>
            <a:r>
              <a:rPr lang="en-US" sz="3600" dirty="0"/>
              <a:t>, demographic change and </a:t>
            </a:r>
            <a:r>
              <a:rPr lang="en-US" sz="3600" dirty="0" smtClean="0"/>
              <a:t>well-being</a:t>
            </a:r>
            <a:br>
              <a:rPr lang="en-US" sz="3600" dirty="0" smtClean="0"/>
            </a:br>
            <a:r>
              <a:rPr lang="en-US" sz="3100" dirty="0" err="1" smtClean="0"/>
              <a:t>Buget</a:t>
            </a:r>
            <a:r>
              <a:rPr lang="en-US" sz="3100" dirty="0" smtClean="0"/>
              <a:t>: 549 mil Euro (2014), 537 mil Euro (2015)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Apeluri</a:t>
            </a:r>
            <a:r>
              <a:rPr lang="en-US" b="1" dirty="0" smtClean="0"/>
              <a:t> orientate ICT</a:t>
            </a:r>
          </a:p>
          <a:p>
            <a:r>
              <a:rPr lang="en-US" dirty="0" smtClean="0"/>
              <a:t>Advancing </a:t>
            </a:r>
            <a:r>
              <a:rPr lang="en-US" dirty="0"/>
              <a:t>active and healthy ageing with ICT</a:t>
            </a:r>
          </a:p>
          <a:p>
            <a:pPr lvl="1"/>
            <a:r>
              <a:rPr lang="en-US" dirty="0"/>
              <a:t>Service robotics within assisted living environments</a:t>
            </a:r>
          </a:p>
          <a:p>
            <a:pPr lvl="1"/>
            <a:r>
              <a:rPr lang="en-US" dirty="0"/>
              <a:t>ICT solutions for independent living with cognitive impairments</a:t>
            </a:r>
          </a:p>
          <a:p>
            <a:pPr lvl="1"/>
            <a:r>
              <a:rPr lang="en-US" dirty="0"/>
              <a:t>ICT solutions enabling early risk detection and </a:t>
            </a:r>
            <a:r>
              <a:rPr lang="en-US" dirty="0" smtClean="0"/>
              <a:t>intervention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Integrated, sustainable, citizen-</a:t>
            </a:r>
            <a:r>
              <a:rPr lang="en-US" dirty="0" err="1"/>
              <a:t>centred</a:t>
            </a:r>
            <a:r>
              <a:rPr lang="en-US" dirty="0"/>
              <a:t> care</a:t>
            </a:r>
          </a:p>
          <a:p>
            <a:pPr lvl="1"/>
            <a:r>
              <a:rPr lang="en-US" dirty="0"/>
              <a:t>ICT-based approaches for integrated care (beyond current state-of-art in </a:t>
            </a:r>
            <a:r>
              <a:rPr lang="en-US" dirty="0" err="1"/>
              <a:t>tele</a:t>
            </a:r>
            <a:r>
              <a:rPr lang="en-US" dirty="0"/>
              <a:t>-health and </a:t>
            </a:r>
            <a:r>
              <a:rPr lang="en-US" dirty="0" err="1"/>
              <a:t>tele</a:t>
            </a:r>
            <a:r>
              <a:rPr lang="en-US" dirty="0"/>
              <a:t>-care)</a:t>
            </a:r>
          </a:p>
          <a:p>
            <a:pPr lvl="1"/>
            <a:r>
              <a:rPr lang="en-US" dirty="0"/>
              <a:t>Self-management of health and </a:t>
            </a:r>
            <a:r>
              <a:rPr lang="en-US" dirty="0" smtClean="0"/>
              <a:t>disease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Improving health information and data exploitation</a:t>
            </a:r>
          </a:p>
          <a:p>
            <a:pPr lvl="1"/>
            <a:r>
              <a:rPr lang="en-US" dirty="0"/>
              <a:t>Digital representation of health data to improve diagnosis and treatment</a:t>
            </a:r>
          </a:p>
          <a:p>
            <a:pPr lvl="1"/>
            <a:r>
              <a:rPr lang="en-US" dirty="0" err="1"/>
              <a:t>eHealth</a:t>
            </a:r>
            <a:r>
              <a:rPr lang="en-US" dirty="0"/>
              <a:t> interoperability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5363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Societal Challenges (/)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</a:t>
            </a:r>
            <a:r>
              <a:rPr lang="en-US" sz="3200" dirty="0"/>
              <a:t>c)  Secure, clean and efficient energy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Call: Energy-Efficiency</a:t>
            </a:r>
          </a:p>
          <a:p>
            <a:r>
              <a:rPr lang="en-US" sz="2800" dirty="0" err="1" smtClean="0"/>
              <a:t>Buget</a:t>
            </a:r>
            <a:r>
              <a:rPr lang="en-US" sz="2800" dirty="0"/>
              <a:t>: </a:t>
            </a:r>
            <a:r>
              <a:rPr lang="en-US" sz="2800" dirty="0" smtClean="0"/>
              <a:t>97 </a:t>
            </a:r>
            <a:r>
              <a:rPr lang="en-US" sz="2800" dirty="0"/>
              <a:t>mil Euro (2014), </a:t>
            </a:r>
            <a:r>
              <a:rPr lang="en-US" sz="2800" dirty="0" smtClean="0"/>
              <a:t>98 </a:t>
            </a:r>
            <a:r>
              <a:rPr lang="en-US" sz="2800" dirty="0"/>
              <a:t>mil Euro (2015)</a:t>
            </a:r>
            <a:endParaRPr lang="en-US" sz="2800" b="1" dirty="0"/>
          </a:p>
          <a:p>
            <a:pPr lvl="1"/>
            <a:r>
              <a:rPr lang="en-US" sz="2400" dirty="0" smtClean="0"/>
              <a:t>New </a:t>
            </a:r>
            <a:r>
              <a:rPr lang="en-US" sz="2400" dirty="0"/>
              <a:t>ICT-based solutions for energy </a:t>
            </a:r>
            <a:r>
              <a:rPr lang="en-US" sz="2400" dirty="0" smtClean="0"/>
              <a:t>efficiency</a:t>
            </a:r>
          </a:p>
          <a:p>
            <a:pPr lvl="1"/>
            <a:r>
              <a:rPr lang="en-US" sz="2400" dirty="0"/>
              <a:t>Buildings design for new highly energy performing buildings</a:t>
            </a:r>
            <a:endParaRPr lang="en-US" sz="2400" dirty="0" smtClean="0"/>
          </a:p>
          <a:p>
            <a:pPr lvl="1"/>
            <a:r>
              <a:rPr lang="en-US" sz="2400" dirty="0"/>
              <a:t>Energy strategies and solutions for deep renovation of historic buildings</a:t>
            </a:r>
          </a:p>
          <a:p>
            <a:pPr lvl="1"/>
            <a:r>
              <a:rPr lang="en-US" sz="2400" dirty="0"/>
              <a:t>New technologies for utilization of heat recovery in large industrial </a:t>
            </a:r>
            <a:r>
              <a:rPr lang="en-US" sz="2400" dirty="0" smtClean="0"/>
              <a:t>systems</a:t>
            </a:r>
            <a:r>
              <a:rPr lang="en-US" sz="2400" dirty="0"/>
              <a:t>, considering the whole energy cycle from heat production to transformation, delivery </a:t>
            </a:r>
            <a:r>
              <a:rPr lang="en-US" sz="2400" dirty="0" smtClean="0"/>
              <a:t>and </a:t>
            </a:r>
            <a:r>
              <a:rPr lang="en-US" sz="2400" dirty="0"/>
              <a:t>end use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11143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Societal Challenges (/)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</a:t>
            </a:r>
            <a:r>
              <a:rPr lang="en-US" sz="3200" dirty="0"/>
              <a:t>c)  Secure, clean and efficient </a:t>
            </a:r>
            <a:r>
              <a:rPr lang="en-US" sz="3200" dirty="0" smtClean="0"/>
              <a:t>energy 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Call: Competitive Low-Carbon Energy</a:t>
            </a:r>
          </a:p>
          <a:p>
            <a:r>
              <a:rPr lang="en-US" dirty="0" err="1" smtClean="0"/>
              <a:t>Buget</a:t>
            </a:r>
            <a:r>
              <a:rPr lang="en-US" dirty="0"/>
              <a:t>: 359 mil Euro (2014), 372 mil Euro (2015)</a:t>
            </a:r>
            <a:endParaRPr lang="en-US" b="1" dirty="0" smtClean="0"/>
          </a:p>
          <a:p>
            <a:pPr lvl="1"/>
            <a:r>
              <a:rPr lang="en-US" dirty="0"/>
              <a:t>Developing the next generation technologies of renewable electricity and </a:t>
            </a:r>
            <a:r>
              <a:rPr lang="en-US" dirty="0" smtClean="0"/>
              <a:t>heating/cooling</a:t>
            </a:r>
          </a:p>
          <a:p>
            <a:pPr lvl="1"/>
            <a:r>
              <a:rPr lang="en-US" dirty="0"/>
              <a:t>Innovation and technologies for the deployment of meshed off-shore </a:t>
            </a:r>
            <a:r>
              <a:rPr lang="en-US" dirty="0" smtClean="0"/>
              <a:t>grids</a:t>
            </a:r>
          </a:p>
          <a:p>
            <a:pPr lvl="1"/>
            <a:r>
              <a:rPr lang="en-US" dirty="0"/>
              <a:t>Next generation technologies for energy </a:t>
            </a:r>
            <a:r>
              <a:rPr lang="en-US" dirty="0" smtClean="0"/>
              <a:t>storage</a:t>
            </a:r>
          </a:p>
          <a:p>
            <a:pPr lvl="1"/>
            <a:r>
              <a:rPr lang="en-US" dirty="0"/>
              <a:t>Developing next generation technologies for biofuels and sustainable </a:t>
            </a:r>
            <a:r>
              <a:rPr lang="en-US" dirty="0" smtClean="0"/>
              <a:t>alternative fuels</a:t>
            </a:r>
          </a:p>
          <a:p>
            <a:pPr lvl="1"/>
            <a:r>
              <a:rPr lang="en-US" dirty="0"/>
              <a:t>Enabling </a:t>
            </a:r>
            <a:r>
              <a:rPr lang="en-US" dirty="0" err="1"/>
              <a:t>decarbonisation</a:t>
            </a:r>
            <a:r>
              <a:rPr lang="en-US" dirty="0"/>
              <a:t> of the fossil fuel-based power sector and </a:t>
            </a:r>
            <a:r>
              <a:rPr lang="en-US" dirty="0" smtClean="0"/>
              <a:t>energy </a:t>
            </a:r>
            <a:r>
              <a:rPr lang="en-US" dirty="0"/>
              <a:t>intensive industry through </a:t>
            </a:r>
            <a:r>
              <a:rPr lang="en-US" dirty="0" smtClean="0"/>
              <a:t>CCS</a:t>
            </a:r>
          </a:p>
          <a:p>
            <a:pPr lvl="1"/>
            <a:r>
              <a:rPr lang="en-US" dirty="0"/>
              <a:t>Supporting Joint Actions on demonstration and validation of </a:t>
            </a:r>
            <a:r>
              <a:rPr lang="en-US" dirty="0" smtClean="0"/>
              <a:t>innovative </a:t>
            </a:r>
            <a:r>
              <a:rPr lang="en-US" dirty="0"/>
              <a:t>energy </a:t>
            </a:r>
            <a:r>
              <a:rPr lang="en-US" dirty="0" smtClean="0"/>
              <a:t>solutions</a:t>
            </a:r>
          </a:p>
          <a:p>
            <a:pPr lvl="1"/>
            <a:r>
              <a:rPr lang="en-US" dirty="0"/>
              <a:t>Modelling and </a:t>
            </a:r>
            <a:r>
              <a:rPr lang="en-US" dirty="0" err="1"/>
              <a:t>analysing</a:t>
            </a:r>
            <a:r>
              <a:rPr lang="en-US" dirty="0"/>
              <a:t> the energy system, its transformation and impacts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34696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Societal Challenges (/)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</a:t>
            </a:r>
            <a:r>
              <a:rPr lang="en-US" sz="3200" dirty="0"/>
              <a:t>c)  Secure, clean and efficient energy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Call: Smart Cities and Communities</a:t>
            </a:r>
          </a:p>
          <a:p>
            <a:r>
              <a:rPr lang="en-US" dirty="0" err="1" smtClean="0"/>
              <a:t>Buget</a:t>
            </a:r>
            <a:r>
              <a:rPr lang="en-US" dirty="0"/>
              <a:t>: </a:t>
            </a:r>
            <a:r>
              <a:rPr lang="en-US" dirty="0" smtClean="0"/>
              <a:t>92 </a:t>
            </a:r>
            <a:r>
              <a:rPr lang="en-US" dirty="0"/>
              <a:t>mil Euro (2014), </a:t>
            </a:r>
            <a:r>
              <a:rPr lang="en-US" dirty="0" smtClean="0"/>
              <a:t>108 </a:t>
            </a:r>
            <a:r>
              <a:rPr lang="en-US" dirty="0"/>
              <a:t>mil Euro (2015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Development of system standards for smart cities and communities </a:t>
            </a:r>
            <a:r>
              <a:rPr lang="en-US" dirty="0" smtClean="0"/>
              <a:t>solutions</a:t>
            </a:r>
          </a:p>
          <a:p>
            <a:pPr lvl="1"/>
            <a:r>
              <a:rPr lang="en-US" dirty="0"/>
              <a:t>Developing a framework for common, transparent data collection and </a:t>
            </a:r>
            <a:r>
              <a:rPr lang="en-US" dirty="0" smtClean="0"/>
              <a:t>performance </a:t>
            </a:r>
            <a:r>
              <a:rPr lang="en-US" dirty="0"/>
              <a:t>measurement to allow comparability and replication between solutions and best-practice identification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8544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Societal Challenges (/)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(d) </a:t>
            </a:r>
            <a:r>
              <a:rPr lang="en-US" sz="3100" dirty="0"/>
              <a:t>Smart, green and integrated transport</a:t>
            </a:r>
            <a:endParaRPr lang="ro-R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Call: Mobility for Growth</a:t>
            </a:r>
          </a:p>
          <a:p>
            <a:r>
              <a:rPr lang="en-US" dirty="0" err="1" smtClean="0"/>
              <a:t>Buget</a:t>
            </a:r>
            <a:r>
              <a:rPr lang="en-US" dirty="0"/>
              <a:t>: </a:t>
            </a:r>
            <a:r>
              <a:rPr lang="en-US" dirty="0" smtClean="0"/>
              <a:t>374 </a:t>
            </a:r>
            <a:r>
              <a:rPr lang="en-US" dirty="0"/>
              <a:t>mil Euro (2014), </a:t>
            </a:r>
            <a:r>
              <a:rPr lang="en-US" dirty="0" smtClean="0"/>
              <a:t>184 </a:t>
            </a:r>
            <a:r>
              <a:rPr lang="en-US" dirty="0"/>
              <a:t>mil Euro (2015)</a:t>
            </a:r>
          </a:p>
          <a:p>
            <a:pPr lvl="1"/>
            <a:r>
              <a:rPr lang="en-US" dirty="0" smtClean="0"/>
              <a:t>Aviation</a:t>
            </a:r>
            <a:endParaRPr lang="en-US" dirty="0"/>
          </a:p>
          <a:p>
            <a:pPr lvl="1"/>
            <a:r>
              <a:rPr lang="en-US" dirty="0" smtClean="0"/>
              <a:t>Rail</a:t>
            </a:r>
          </a:p>
          <a:p>
            <a:pPr lvl="1"/>
            <a:r>
              <a:rPr lang="en-US" dirty="0" smtClean="0"/>
              <a:t>Road</a:t>
            </a:r>
          </a:p>
          <a:p>
            <a:pPr lvl="1"/>
            <a:r>
              <a:rPr lang="en-US" dirty="0" smtClean="0"/>
              <a:t>Waterborne</a:t>
            </a:r>
          </a:p>
          <a:p>
            <a:pPr lvl="1"/>
            <a:r>
              <a:rPr lang="en-US" dirty="0" smtClean="0"/>
              <a:t>Urban Mobility</a:t>
            </a:r>
          </a:p>
          <a:p>
            <a:pPr lvl="1"/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Intelligent Transport Systems</a:t>
            </a:r>
          </a:p>
          <a:p>
            <a:pPr lvl="1"/>
            <a:r>
              <a:rPr lang="en-US" dirty="0" smtClean="0"/>
              <a:t>Infrastructure</a:t>
            </a:r>
          </a:p>
          <a:p>
            <a:pPr marL="0" indent="0">
              <a:buNone/>
            </a:pPr>
            <a:r>
              <a:rPr lang="en-US" b="1" dirty="0" smtClean="0"/>
              <a:t>Call: Green Vehicles</a:t>
            </a:r>
          </a:p>
          <a:p>
            <a:r>
              <a:rPr lang="en-US" dirty="0" err="1" smtClean="0"/>
              <a:t>Buget</a:t>
            </a:r>
            <a:r>
              <a:rPr lang="en-US" dirty="0"/>
              <a:t>: </a:t>
            </a:r>
            <a:r>
              <a:rPr lang="en-US" dirty="0" smtClean="0"/>
              <a:t>129 </a:t>
            </a:r>
            <a:r>
              <a:rPr lang="en-US" dirty="0"/>
              <a:t>mil Euro (2014), </a:t>
            </a:r>
            <a:r>
              <a:rPr lang="en-US" dirty="0" smtClean="0"/>
              <a:t>30 </a:t>
            </a:r>
            <a:r>
              <a:rPr lang="en-US" dirty="0"/>
              <a:t>mil Euro (2015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dirty="0" smtClean="0"/>
              <a:t>Call: Small Business and Fast Track innovation for Transport</a:t>
            </a:r>
          </a:p>
          <a:p>
            <a:r>
              <a:rPr lang="en-US" dirty="0" err="1" smtClean="0"/>
              <a:t>Buget</a:t>
            </a:r>
            <a:r>
              <a:rPr lang="en-US" dirty="0"/>
              <a:t>: </a:t>
            </a:r>
            <a:r>
              <a:rPr lang="en-US" dirty="0" smtClean="0"/>
              <a:t>35 </a:t>
            </a:r>
            <a:r>
              <a:rPr lang="en-US" dirty="0"/>
              <a:t>mil Euro (2014), </a:t>
            </a:r>
            <a:r>
              <a:rPr lang="en-US" dirty="0" smtClean="0"/>
              <a:t>39 </a:t>
            </a:r>
            <a:r>
              <a:rPr lang="en-US" dirty="0"/>
              <a:t>mil Euro (2015)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9296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Societal Challenges 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(e)</a:t>
            </a:r>
            <a:r>
              <a:rPr lang="en-US" sz="2700" dirty="0" smtClean="0"/>
              <a:t> </a:t>
            </a:r>
            <a:r>
              <a:rPr lang="en-US" sz="2400" dirty="0" smtClean="0"/>
              <a:t>Climate </a:t>
            </a:r>
            <a:r>
              <a:rPr lang="en-US" sz="2400" dirty="0"/>
              <a:t>action, environment, resource efficiency and raw materials</a:t>
            </a:r>
            <a:endParaRPr lang="ro-R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Call</a:t>
            </a:r>
            <a:r>
              <a:rPr lang="en-US" sz="2400" b="1" dirty="0"/>
              <a:t>: Waste: A Resource to Recycle, Reuse and Recover Raw Materials </a:t>
            </a:r>
            <a:endParaRPr lang="en-US" sz="2400" b="1" dirty="0" smtClean="0"/>
          </a:p>
          <a:p>
            <a:r>
              <a:rPr lang="en-US" sz="2400" dirty="0" err="1" smtClean="0"/>
              <a:t>Buget</a:t>
            </a:r>
            <a:r>
              <a:rPr lang="en-US" sz="2400" dirty="0"/>
              <a:t>: </a:t>
            </a:r>
            <a:r>
              <a:rPr lang="en-US" sz="2400" dirty="0" smtClean="0"/>
              <a:t>73 </a:t>
            </a:r>
            <a:r>
              <a:rPr lang="en-US" sz="2400" dirty="0"/>
              <a:t>mil Euro (2014), </a:t>
            </a:r>
            <a:r>
              <a:rPr lang="en-US" sz="2400" dirty="0" smtClean="0"/>
              <a:t>58 </a:t>
            </a:r>
            <a:r>
              <a:rPr lang="en-US" sz="2400" dirty="0"/>
              <a:t>mil Euro (2015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Call</a:t>
            </a:r>
            <a:r>
              <a:rPr lang="en-US" sz="2400" b="1" dirty="0"/>
              <a:t>: Water Innovation: Boosting its value for </a:t>
            </a:r>
            <a:r>
              <a:rPr lang="en-US" sz="2400" b="1" dirty="0" smtClean="0"/>
              <a:t>Europe</a:t>
            </a:r>
          </a:p>
          <a:p>
            <a:r>
              <a:rPr lang="en-US" sz="2400" dirty="0" err="1" smtClean="0"/>
              <a:t>Buget</a:t>
            </a:r>
            <a:r>
              <a:rPr lang="en-US" sz="2400" dirty="0"/>
              <a:t>: </a:t>
            </a:r>
            <a:r>
              <a:rPr lang="en-US" sz="2400" dirty="0" smtClean="0"/>
              <a:t>67 </a:t>
            </a:r>
            <a:r>
              <a:rPr lang="en-US" sz="2400" dirty="0"/>
              <a:t>mil Euro (2014), </a:t>
            </a:r>
            <a:r>
              <a:rPr lang="en-US" sz="2400" dirty="0" smtClean="0"/>
              <a:t>96 </a:t>
            </a:r>
            <a:r>
              <a:rPr lang="en-US" sz="2400" dirty="0"/>
              <a:t>mil Euro (2015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Call</a:t>
            </a:r>
            <a:r>
              <a:rPr lang="en-US" sz="2400" b="1" dirty="0"/>
              <a:t>: Growing a Low Carbon, Resource Efficient Economy with a Sustainable </a:t>
            </a:r>
            <a:r>
              <a:rPr lang="en-US" sz="2400" b="1" dirty="0" smtClean="0"/>
              <a:t>Supply </a:t>
            </a:r>
            <a:r>
              <a:rPr lang="en-US" sz="2400" b="1" dirty="0"/>
              <a:t>of Raw Materials</a:t>
            </a:r>
            <a:endParaRPr lang="en-US" sz="2400" b="1" dirty="0" smtClean="0"/>
          </a:p>
          <a:p>
            <a:r>
              <a:rPr lang="en-US" sz="2400" dirty="0" err="1" smtClean="0"/>
              <a:t>Buget</a:t>
            </a:r>
            <a:r>
              <a:rPr lang="en-US" sz="2400" dirty="0"/>
              <a:t>: </a:t>
            </a:r>
            <a:r>
              <a:rPr lang="en-US" sz="2400" dirty="0" smtClean="0"/>
              <a:t>166 </a:t>
            </a:r>
            <a:r>
              <a:rPr lang="en-US" sz="2400" dirty="0"/>
              <a:t>mil Euro (2014), </a:t>
            </a:r>
            <a:r>
              <a:rPr lang="en-US" sz="2400" dirty="0" smtClean="0"/>
              <a:t>189 </a:t>
            </a:r>
            <a:r>
              <a:rPr lang="en-US" sz="2400" dirty="0"/>
              <a:t>mil Euro (2015)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47741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Societal Challenges</a:t>
            </a:r>
            <a:br>
              <a:rPr lang="en-US" dirty="0" smtClean="0"/>
            </a:br>
            <a:r>
              <a:rPr lang="en-US" dirty="0" err="1" smtClean="0"/>
              <a:t>Indicatori</a:t>
            </a:r>
            <a:r>
              <a:rPr lang="en-US" dirty="0" smtClean="0"/>
              <a:t> de </a:t>
            </a:r>
            <a:r>
              <a:rPr lang="en-US" dirty="0" err="1" smtClean="0"/>
              <a:t>Performanta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456"/>
            <a:ext cx="8382000" cy="4809744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Publicații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reviste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peer-review de mare impact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respective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Cererile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 brevet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brevetele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acordate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respective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Numarul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prototipurilor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Numarul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publicatii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public-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7115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Participare</a:t>
            </a:r>
            <a:r>
              <a:rPr lang="en-US" dirty="0" smtClean="0"/>
              <a:t>, </a:t>
            </a:r>
            <a:r>
              <a:rPr lang="en-US" dirty="0" err="1" smtClean="0"/>
              <a:t>Evaluare</a:t>
            </a:r>
            <a:r>
              <a:rPr lang="en-US" dirty="0" smtClean="0"/>
              <a:t>, </a:t>
            </a:r>
            <a:r>
              <a:rPr lang="en-US" dirty="0" err="1" smtClean="0"/>
              <a:t>Finantare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00049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Participare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Evaluare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Participare</a:t>
            </a:r>
            <a:endParaRPr lang="en-US" dirty="0" smtClean="0"/>
          </a:p>
          <a:p>
            <a:pPr lvl="1"/>
            <a:r>
              <a:rPr lang="en-US" dirty="0" smtClean="0"/>
              <a:t>Minimum 3 </a:t>
            </a:r>
            <a:r>
              <a:rPr lang="en-US" dirty="0" err="1" smtClean="0"/>
              <a:t>entitati</a:t>
            </a:r>
            <a:r>
              <a:rPr lang="en-US" dirty="0" smtClean="0"/>
              <a:t> </a:t>
            </a:r>
            <a:r>
              <a:rPr lang="en-US" dirty="0" err="1" smtClean="0"/>
              <a:t>legale</a:t>
            </a:r>
            <a:r>
              <a:rPr lang="en-US" dirty="0" smtClean="0"/>
              <a:t>, </a:t>
            </a:r>
            <a:r>
              <a:rPr lang="en-US" dirty="0" err="1" smtClean="0"/>
              <a:t>fiecare</a:t>
            </a:r>
            <a:r>
              <a:rPr lang="en-US" dirty="0" smtClean="0"/>
              <a:t> </a:t>
            </a:r>
            <a:r>
              <a:rPr lang="en-US" dirty="0" err="1" smtClean="0"/>
              <a:t>dintr</a:t>
            </a:r>
            <a:r>
              <a:rPr lang="en-US" dirty="0" smtClean="0"/>
              <a:t>-o </a:t>
            </a:r>
            <a:r>
              <a:rPr lang="en-US" dirty="0" err="1" smtClean="0"/>
              <a:t>tara</a:t>
            </a:r>
            <a:r>
              <a:rPr lang="en-US" dirty="0" smtClean="0"/>
              <a:t> </a:t>
            </a:r>
            <a:r>
              <a:rPr lang="en-US" dirty="0" err="1" smtClean="0"/>
              <a:t>diferita</a:t>
            </a:r>
            <a:r>
              <a:rPr lang="en-US" dirty="0" smtClean="0"/>
              <a:t> (stat </a:t>
            </a:r>
            <a:r>
              <a:rPr lang="en-US" dirty="0" err="1" smtClean="0"/>
              <a:t>membru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asociat</a:t>
            </a:r>
            <a:r>
              <a:rPr lang="en-US" dirty="0" smtClean="0"/>
              <a:t> MS/AC)</a:t>
            </a:r>
          </a:p>
          <a:p>
            <a:r>
              <a:rPr lang="en-US" dirty="0" err="1" smtClean="0"/>
              <a:t>Evaluare</a:t>
            </a:r>
            <a:endParaRPr lang="en-US" dirty="0" smtClean="0"/>
          </a:p>
          <a:p>
            <a:pPr lvl="1"/>
            <a:r>
              <a:rPr lang="en-US" dirty="0" err="1" smtClean="0"/>
              <a:t>Experti</a:t>
            </a:r>
            <a:r>
              <a:rPr lang="en-US" dirty="0" smtClean="0"/>
              <a:t> </a:t>
            </a:r>
            <a:r>
              <a:rPr lang="en-US" dirty="0" err="1" smtClean="0"/>
              <a:t>Independenti</a:t>
            </a:r>
            <a:endParaRPr lang="en-US" dirty="0"/>
          </a:p>
          <a:p>
            <a:pPr lvl="1"/>
            <a:r>
              <a:rPr lang="en-US" dirty="0" err="1" smtClean="0"/>
              <a:t>Proces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</a:t>
            </a:r>
            <a:r>
              <a:rPr lang="en-US" dirty="0" err="1" smtClean="0"/>
              <a:t>intr</a:t>
            </a:r>
            <a:r>
              <a:rPr lang="en-US" dirty="0" smtClean="0"/>
              <a:t>-o </a:t>
            </a:r>
            <a:r>
              <a:rPr lang="en-US" dirty="0" err="1" smtClean="0"/>
              <a:t>etapa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in </a:t>
            </a:r>
            <a:r>
              <a:rPr lang="en-US" dirty="0" err="1" smtClean="0"/>
              <a:t>doua</a:t>
            </a:r>
            <a:r>
              <a:rPr lang="en-US" dirty="0" smtClean="0"/>
              <a:t> </a:t>
            </a:r>
            <a:r>
              <a:rPr lang="en-US" dirty="0" err="1" smtClean="0"/>
              <a:t>etape</a:t>
            </a:r>
            <a:r>
              <a:rPr lang="en-US" dirty="0" smtClean="0"/>
              <a:t> (specific </a:t>
            </a:r>
            <a:r>
              <a:rPr lang="en-US" dirty="0" err="1" smtClean="0"/>
              <a:t>apelului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Criterii</a:t>
            </a:r>
            <a:r>
              <a:rPr lang="en-US" dirty="0" smtClean="0"/>
              <a:t> de </a:t>
            </a:r>
            <a:r>
              <a:rPr lang="en-US" dirty="0" err="1" smtClean="0"/>
              <a:t>atribuire</a:t>
            </a:r>
            <a:r>
              <a:rPr lang="en-US" dirty="0" smtClean="0"/>
              <a:t> (</a:t>
            </a:r>
            <a:r>
              <a:rPr lang="en-US" dirty="0" err="1" smtClean="0"/>
              <a:t>fiecare</a:t>
            </a:r>
            <a:r>
              <a:rPr lang="en-US" dirty="0" smtClean="0"/>
              <a:t> </a:t>
            </a:r>
            <a:r>
              <a:rPr lang="en-US" dirty="0" err="1" smtClean="0"/>
              <a:t>criteriu</a:t>
            </a:r>
            <a:r>
              <a:rPr lang="en-US" dirty="0" smtClean="0"/>
              <a:t> 5 </a:t>
            </a:r>
            <a:r>
              <a:rPr lang="en-US" dirty="0" err="1" smtClean="0"/>
              <a:t>puncte</a:t>
            </a:r>
            <a:r>
              <a:rPr lang="en-US" dirty="0" smtClean="0"/>
              <a:t>, </a:t>
            </a:r>
            <a:r>
              <a:rPr lang="en-US" dirty="0" err="1" smtClean="0"/>
              <a:t>prag</a:t>
            </a:r>
            <a:r>
              <a:rPr lang="en-US" dirty="0" smtClean="0"/>
              <a:t> 3, </a:t>
            </a:r>
            <a:r>
              <a:rPr lang="en-US" dirty="0" err="1" smtClean="0"/>
              <a:t>finantare</a:t>
            </a:r>
            <a:r>
              <a:rPr lang="en-US" dirty="0" smtClean="0"/>
              <a:t> </a:t>
            </a:r>
            <a:r>
              <a:rPr lang="en-US" dirty="0" err="1" smtClean="0"/>
              <a:t>posibila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total &gt; 10 </a:t>
            </a:r>
            <a:r>
              <a:rPr lang="en-US" dirty="0" err="1" smtClean="0"/>
              <a:t>puncte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Excelenta</a:t>
            </a:r>
            <a:endParaRPr lang="en-US" dirty="0" smtClean="0"/>
          </a:p>
          <a:p>
            <a:pPr lvl="2"/>
            <a:r>
              <a:rPr lang="en-US" dirty="0" smtClean="0"/>
              <a:t>Impact</a:t>
            </a:r>
          </a:p>
          <a:p>
            <a:pPr lvl="2"/>
            <a:r>
              <a:rPr lang="en-US" dirty="0" err="1" smtClean="0"/>
              <a:t>Calitatea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Eficienta</a:t>
            </a:r>
            <a:r>
              <a:rPr lang="en-US" dirty="0" smtClean="0"/>
              <a:t> </a:t>
            </a:r>
            <a:r>
              <a:rPr lang="en-US" dirty="0" err="1" smtClean="0"/>
              <a:t>implementarii</a:t>
            </a:r>
            <a:r>
              <a:rPr lang="en-US" dirty="0" smtClean="0"/>
              <a:t> </a:t>
            </a:r>
            <a:r>
              <a:rPr lang="en-US" dirty="0" err="1" smtClean="0"/>
              <a:t>proiectului</a:t>
            </a:r>
            <a:endParaRPr lang="en-US" dirty="0" smtClean="0"/>
          </a:p>
          <a:p>
            <a:r>
              <a:rPr lang="en-US" dirty="0" err="1" smtClean="0"/>
              <a:t>Rezultate</a:t>
            </a:r>
            <a:endParaRPr lang="en-US" dirty="0" smtClean="0"/>
          </a:p>
          <a:p>
            <a:pPr lvl="2"/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cinci</a:t>
            </a:r>
            <a:r>
              <a:rPr lang="en-US" dirty="0" smtClean="0"/>
              <a:t> </a:t>
            </a:r>
            <a:r>
              <a:rPr lang="en-US" dirty="0" err="1" smtClean="0"/>
              <a:t>luni</a:t>
            </a:r>
            <a:endParaRPr lang="en-US" dirty="0" smtClean="0"/>
          </a:p>
          <a:p>
            <a:pPr lvl="2"/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luni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semnarea</a:t>
            </a:r>
            <a:r>
              <a:rPr lang="en-US" dirty="0" smtClean="0"/>
              <a:t> Grant Agreement</a:t>
            </a:r>
          </a:p>
        </p:txBody>
      </p:sp>
    </p:spTree>
    <p:extLst>
      <p:ext uri="{BB962C8B-B14F-4D97-AF65-F5344CB8AC3E}">
        <p14:creationId xmlns:p14="http://schemas.microsoft.com/office/powerpoint/2010/main" val="382578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3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Ciclul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Stiinta</a:t>
            </a:r>
            <a:r>
              <a:rPr lang="en-US" dirty="0" smtClean="0"/>
              <a:t> – </a:t>
            </a:r>
            <a:r>
              <a:rPr lang="en-US" dirty="0" err="1" smtClean="0"/>
              <a:t>Industrie</a:t>
            </a:r>
            <a:r>
              <a:rPr lang="en-US" dirty="0" smtClean="0"/>
              <a:t> – </a:t>
            </a:r>
            <a:r>
              <a:rPr lang="en-US" dirty="0" err="1" smtClean="0"/>
              <a:t>Societate</a:t>
            </a:r>
            <a:endParaRPr lang="ro-RO" dirty="0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900113" y="3097212"/>
            <a:ext cx="7848600" cy="3455988"/>
            <a:chOff x="827584" y="2564904"/>
            <a:chExt cx="7848872" cy="3528392"/>
          </a:xfrm>
        </p:grpSpPr>
        <p:sp>
          <p:nvSpPr>
            <p:cNvPr id="4" name="Right Arrow 3"/>
            <p:cNvSpPr/>
            <p:nvPr/>
          </p:nvSpPr>
          <p:spPr bwMode="auto">
            <a:xfrm>
              <a:off x="827584" y="2564904"/>
              <a:ext cx="7848872" cy="3528392"/>
            </a:xfrm>
            <a:prstGeom prst="rightArrow">
              <a:avLst>
                <a:gd name="adj1" fmla="val 50000"/>
                <a:gd name="adj2" fmla="val 61549"/>
              </a:avLst>
            </a:prstGeom>
            <a:gradFill flip="none" rotWithShape="1">
              <a:gsLst>
                <a:gs pos="0">
                  <a:srgbClr val="2D2DB9"/>
                </a:gs>
                <a:gs pos="56000">
                  <a:srgbClr val="00CC99">
                    <a:tint val="44500"/>
                    <a:satMod val="160000"/>
                  </a:srgbClr>
                </a:gs>
                <a:gs pos="100000">
                  <a:srgbClr val="00CC99">
                    <a:tint val="23500"/>
                    <a:satMod val="160000"/>
                    <a:lumMod val="28000"/>
                  </a:srgbClr>
                </a:gs>
              </a:gsLst>
              <a:lin ang="10800000" scaled="1"/>
              <a:tileRect/>
            </a:gra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innerShdw blurRad="723900" dist="241300" dir="27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 marL="0" marR="0" lvl="0" indent="0" defTabSz="512763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endPara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77649" y="3646765"/>
              <a:ext cx="1223412" cy="646331"/>
            </a:xfrm>
            <a:prstGeom prst="rect">
              <a:avLst/>
            </a:prstGeom>
            <a:noFill/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Basic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Research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45270" y="4221319"/>
              <a:ext cx="1462139" cy="6466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Technology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R&amp;D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02518" y="3744816"/>
              <a:ext cx="1812988" cy="3679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Demonstration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87297" y="3863132"/>
              <a:ext cx="927132" cy="6466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Market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uptake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64816" y="3668641"/>
              <a:ext cx="1312907" cy="5834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Large scale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validation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96344" y="4235907"/>
              <a:ext cx="1479601" cy="3695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Prototyping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58513" y="4355843"/>
              <a:ext cx="812828" cy="3695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8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cs typeface="Arial" charset="0"/>
                </a:rPr>
                <a:t>Pilots</a:t>
              </a:r>
            </a:p>
          </p:txBody>
        </p:sp>
      </p:grp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631824" y="3432175"/>
            <a:ext cx="3363914" cy="461665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lt-LT" sz="2400" b="1" dirty="0" smtClean="0">
                <a:latin typeface="Verdana" pitchFamily="34" charset="0"/>
                <a:cs typeface="Arial" charset="0"/>
              </a:rPr>
              <a:t>Excellent Science</a:t>
            </a:r>
            <a:endParaRPr lang="en-GB" altLang="lt-LT" sz="2400" b="1" dirty="0">
              <a:latin typeface="Verdana" pitchFamily="34" charset="0"/>
              <a:cs typeface="Arial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2124075" y="2943225"/>
            <a:ext cx="3814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lt-LT" sz="2400" b="1" dirty="0">
                <a:latin typeface="Verdana" pitchFamily="34" charset="0"/>
                <a:cs typeface="Arial" charset="0"/>
              </a:rPr>
              <a:t>Industrial leadership</a:t>
            </a:r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4031456" y="2352675"/>
            <a:ext cx="3508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lt-LT" sz="2400" b="1" dirty="0">
                <a:latin typeface="Verdana" pitchFamily="34" charset="0"/>
                <a:cs typeface="Arial" charset="0"/>
              </a:rPr>
              <a:t>Societal challenges</a:t>
            </a:r>
          </a:p>
        </p:txBody>
      </p:sp>
      <p:sp>
        <p:nvSpPr>
          <p:cNvPr id="15" name="Curved Down Arrow 14"/>
          <p:cNvSpPr/>
          <p:nvPr/>
        </p:nvSpPr>
        <p:spPr bwMode="auto">
          <a:xfrm rot="20002411">
            <a:off x="1355725" y="2397125"/>
            <a:ext cx="1520825" cy="717550"/>
          </a:xfrm>
          <a:prstGeom prst="curvedDownArrow">
            <a:avLst/>
          </a:prstGeom>
          <a:gradFill>
            <a:gsLst>
              <a:gs pos="0">
                <a:srgbClr val="2D2DB9"/>
              </a:gs>
              <a:gs pos="26000">
                <a:srgbClr val="00CC99">
                  <a:tint val="44500"/>
                  <a:satMod val="160000"/>
                </a:srgbClr>
              </a:gs>
              <a:gs pos="100000">
                <a:srgbClr val="00CC99">
                  <a:tint val="23500"/>
                  <a:satMod val="160000"/>
                  <a:lumMod val="28000"/>
                </a:srgbClr>
              </a:gs>
            </a:gsLst>
            <a:lin ang="10800000" scaled="1"/>
          </a:gra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5127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GB" sz="2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16" name="Curved Down Arrow 15"/>
          <p:cNvSpPr/>
          <p:nvPr/>
        </p:nvSpPr>
        <p:spPr bwMode="auto">
          <a:xfrm rot="20002411">
            <a:off x="3332163" y="1887537"/>
            <a:ext cx="1519237" cy="719138"/>
          </a:xfrm>
          <a:prstGeom prst="curvedDownArrow">
            <a:avLst/>
          </a:prstGeom>
          <a:gradFill>
            <a:gsLst>
              <a:gs pos="67000">
                <a:srgbClr val="2D2DB9"/>
              </a:gs>
              <a:gs pos="100000">
                <a:srgbClr val="00CC99">
                  <a:tint val="44500"/>
                  <a:satMod val="160000"/>
                </a:srgbClr>
              </a:gs>
              <a:gs pos="100000">
                <a:srgbClr val="00CC99">
                  <a:tint val="23500"/>
                  <a:satMod val="160000"/>
                  <a:lumMod val="28000"/>
                </a:srgbClr>
              </a:gs>
            </a:gsLst>
            <a:lin ang="10800000" scaled="1"/>
          </a:gra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5127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GB" sz="2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009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Modelul</a:t>
            </a:r>
            <a:r>
              <a:rPr lang="en-US" dirty="0" smtClean="0"/>
              <a:t> de </a:t>
            </a:r>
            <a:r>
              <a:rPr lang="en-US" dirty="0" err="1" smtClean="0"/>
              <a:t>Finantare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Rata </a:t>
            </a:r>
            <a:r>
              <a:rPr lang="en-US" dirty="0" err="1" smtClean="0"/>
              <a:t>unica</a:t>
            </a:r>
            <a:r>
              <a:rPr lang="en-US" dirty="0" smtClean="0"/>
              <a:t> de </a:t>
            </a:r>
            <a:r>
              <a:rPr lang="en-US" dirty="0" err="1" smtClean="0"/>
              <a:t>rambursare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tipul</a:t>
            </a:r>
            <a:r>
              <a:rPr lang="en-US" dirty="0" smtClean="0"/>
              <a:t> </a:t>
            </a:r>
            <a:r>
              <a:rPr lang="en-US" dirty="0" err="1" smtClean="0"/>
              <a:t>actiunii</a:t>
            </a:r>
            <a:r>
              <a:rPr lang="en-US" dirty="0" smtClean="0"/>
              <a:t> (</a:t>
            </a:r>
            <a:r>
              <a:rPr lang="en-US" i="1" dirty="0" smtClean="0"/>
              <a:t>action type</a:t>
            </a:r>
            <a:r>
              <a:rPr lang="en-US" dirty="0" smtClean="0"/>
              <a:t>)</a:t>
            </a:r>
          </a:p>
          <a:p>
            <a:pPr lvl="1"/>
            <a:r>
              <a:rPr lang="en-US" i="1" dirty="0"/>
              <a:t>Research and Innovation </a:t>
            </a:r>
            <a:r>
              <a:rPr lang="en-US" i="1" dirty="0" smtClean="0"/>
              <a:t>Actions</a:t>
            </a:r>
            <a:r>
              <a:rPr lang="en-US" dirty="0" smtClean="0"/>
              <a:t>: 100%</a:t>
            </a:r>
            <a:endParaRPr lang="en-US" dirty="0"/>
          </a:p>
          <a:p>
            <a:pPr lvl="1"/>
            <a:r>
              <a:rPr lang="en-US" i="1" dirty="0" smtClean="0"/>
              <a:t>Innovation Actions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Entitati</a:t>
            </a:r>
            <a:r>
              <a:rPr lang="en-US" dirty="0" smtClean="0"/>
              <a:t> non-profit: 100%</a:t>
            </a:r>
          </a:p>
          <a:p>
            <a:pPr lvl="2"/>
            <a:r>
              <a:rPr lang="en-US" dirty="0" err="1" smtClean="0"/>
              <a:t>Entitati</a:t>
            </a:r>
            <a:r>
              <a:rPr lang="en-US" dirty="0" smtClean="0"/>
              <a:t> orientate profit: 70%</a:t>
            </a:r>
          </a:p>
          <a:p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endParaRPr lang="en-US" dirty="0" smtClean="0"/>
          </a:p>
          <a:p>
            <a:pPr lvl="1"/>
            <a:r>
              <a:rPr lang="en-US" dirty="0" smtClean="0"/>
              <a:t>Flat rate: 25% din </a:t>
            </a:r>
            <a:r>
              <a:rPr lang="en-US" dirty="0" err="1" smtClean="0"/>
              <a:t>costurile</a:t>
            </a:r>
            <a:r>
              <a:rPr lang="en-US" dirty="0" smtClean="0"/>
              <a:t> </a:t>
            </a:r>
            <a:r>
              <a:rPr lang="en-US" dirty="0" err="1" smtClean="0"/>
              <a:t>directe</a:t>
            </a:r>
            <a:r>
              <a:rPr lang="en-US" dirty="0" smtClean="0"/>
              <a:t> </a:t>
            </a:r>
            <a:r>
              <a:rPr lang="en-US" dirty="0" err="1" smtClean="0"/>
              <a:t>totale</a:t>
            </a:r>
            <a:endParaRPr lang="en-US" dirty="0" smtClean="0"/>
          </a:p>
          <a:p>
            <a:r>
              <a:rPr lang="en-US" dirty="0" err="1" smtClean="0"/>
              <a:t>Constringerea</a:t>
            </a:r>
            <a:r>
              <a:rPr lang="en-US" dirty="0" smtClean="0"/>
              <a:t> </a:t>
            </a:r>
            <a:r>
              <a:rPr lang="en-US" dirty="0" err="1" smtClean="0"/>
              <a:t>principala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Action Funding + </a:t>
            </a:r>
            <a:r>
              <a:rPr lang="en-US" dirty="0" err="1" smtClean="0"/>
              <a:t>Recipies</a:t>
            </a:r>
            <a:r>
              <a:rPr lang="en-US" dirty="0" smtClean="0"/>
              <a:t> &lt; Total Eligible Costs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2939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 smtClean="0"/>
              <a:t>Eligibile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Costuri</a:t>
            </a:r>
            <a:r>
              <a:rPr lang="en-US" sz="2800" dirty="0" smtClean="0"/>
              <a:t> cu </a:t>
            </a:r>
            <a:r>
              <a:rPr lang="en-US" sz="2800" dirty="0" err="1" smtClean="0"/>
              <a:t>personalul</a:t>
            </a:r>
            <a:endParaRPr lang="en-US" sz="2800" dirty="0" smtClean="0"/>
          </a:p>
          <a:p>
            <a:r>
              <a:rPr lang="en-US" sz="2800" dirty="0" err="1" smtClean="0"/>
              <a:t>Costuri</a:t>
            </a:r>
            <a:r>
              <a:rPr lang="en-US" sz="2800" dirty="0" smtClean="0"/>
              <a:t> de </a:t>
            </a:r>
            <a:r>
              <a:rPr lang="en-US" sz="2800" dirty="0" err="1" smtClean="0"/>
              <a:t>subcontractare</a:t>
            </a:r>
            <a:endParaRPr lang="en-US" sz="2800" dirty="0" smtClean="0"/>
          </a:p>
          <a:p>
            <a:r>
              <a:rPr lang="en-US" sz="2800" dirty="0" err="1" smtClean="0"/>
              <a:t>Alte</a:t>
            </a:r>
            <a:r>
              <a:rPr lang="en-US" sz="2800" dirty="0" smtClean="0"/>
              <a:t> </a:t>
            </a:r>
            <a:r>
              <a:rPr lang="en-US" sz="2800" dirty="0" err="1" smtClean="0"/>
              <a:t>costuri</a:t>
            </a:r>
            <a:r>
              <a:rPr lang="en-US" sz="2800" dirty="0" smtClean="0"/>
              <a:t> </a:t>
            </a:r>
            <a:r>
              <a:rPr lang="en-US" sz="2800" dirty="0" err="1" smtClean="0"/>
              <a:t>directe</a:t>
            </a:r>
            <a:endParaRPr lang="en-US" sz="2800" dirty="0" smtClean="0"/>
          </a:p>
          <a:p>
            <a:pPr lvl="1"/>
            <a:r>
              <a:rPr lang="vi-VN" sz="2400" dirty="0"/>
              <a:t>Costurile de călătorie și indemnizațiile de ședere</a:t>
            </a:r>
          </a:p>
          <a:p>
            <a:pPr lvl="1"/>
            <a:r>
              <a:rPr lang="vi-VN" sz="2400" dirty="0"/>
              <a:t>Costuri de amortizare a echipamentelor</a:t>
            </a:r>
          </a:p>
          <a:p>
            <a:pPr lvl="1"/>
            <a:r>
              <a:rPr lang="vi-VN" sz="2400" dirty="0"/>
              <a:t>Costuri </a:t>
            </a:r>
            <a:r>
              <a:rPr lang="en-US" sz="2400" dirty="0" smtClean="0"/>
              <a:t>ale </a:t>
            </a:r>
            <a:r>
              <a:rPr lang="vi-VN" sz="2400" dirty="0" smtClean="0"/>
              <a:t>alt</a:t>
            </a:r>
            <a:r>
              <a:rPr lang="en-US" sz="2400" dirty="0" smtClean="0"/>
              <a:t>or</a:t>
            </a:r>
            <a:r>
              <a:rPr lang="vi-VN" sz="2400" dirty="0" smtClean="0"/>
              <a:t> </a:t>
            </a:r>
            <a:r>
              <a:rPr lang="vi-VN" sz="2400" dirty="0"/>
              <a:t>bunuri și servicii (inclusiv TVA </a:t>
            </a:r>
            <a:r>
              <a:rPr lang="vi-VN" sz="2400" dirty="0" smtClean="0"/>
              <a:t>nedeductibil)</a:t>
            </a:r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0306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Costuri</a:t>
            </a:r>
            <a:r>
              <a:rPr lang="en-US" dirty="0"/>
              <a:t> </a:t>
            </a:r>
            <a:r>
              <a:rPr lang="en-US" dirty="0" err="1" smtClean="0"/>
              <a:t>Eligibile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/>
              <a:t>Costuri</a:t>
            </a:r>
            <a:r>
              <a:rPr lang="en-US" sz="4000" dirty="0"/>
              <a:t> cu </a:t>
            </a:r>
            <a:r>
              <a:rPr lang="en-US" sz="4000" dirty="0" err="1" smtClean="0"/>
              <a:t>personalul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Salarii + costuri incluse în </a:t>
            </a:r>
            <a:r>
              <a:rPr lang="vi-VN" dirty="0" smtClean="0"/>
              <a:t>remunerați</a:t>
            </a:r>
            <a:r>
              <a:rPr lang="en-US" dirty="0" smtClean="0"/>
              <a:t>e</a:t>
            </a:r>
            <a:r>
              <a:rPr lang="vi-VN" dirty="0" smtClean="0"/>
              <a:t> </a:t>
            </a:r>
            <a:r>
              <a:rPr lang="vi-VN" dirty="0"/>
              <a:t>care </a:t>
            </a:r>
            <a:r>
              <a:rPr lang="vi-VN" dirty="0" smtClean="0"/>
              <a:t>decurg </a:t>
            </a:r>
            <a:r>
              <a:rPr lang="vi-VN" dirty="0"/>
              <a:t>din </a:t>
            </a:r>
            <a:r>
              <a:rPr lang="en-US" dirty="0" err="1" smtClean="0"/>
              <a:t>legile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/ </a:t>
            </a:r>
            <a:r>
              <a:rPr lang="vi-VN" dirty="0" smtClean="0"/>
              <a:t>contract de </a:t>
            </a:r>
            <a:r>
              <a:rPr lang="en-US" dirty="0" err="1" smtClean="0"/>
              <a:t>angajare</a:t>
            </a:r>
            <a:r>
              <a:rPr lang="en-US" dirty="0" smtClean="0"/>
              <a:t> </a:t>
            </a:r>
            <a:r>
              <a:rPr lang="vi-VN" dirty="0" smtClean="0"/>
              <a:t>+ </a:t>
            </a:r>
            <a:r>
              <a:rPr lang="en-US" dirty="0" err="1" smtClean="0"/>
              <a:t>taxe</a:t>
            </a:r>
            <a:r>
              <a:rPr lang="en-US" dirty="0" smtClean="0"/>
              <a:t> </a:t>
            </a:r>
            <a:r>
              <a:rPr lang="vi-VN" dirty="0" smtClean="0"/>
              <a:t>de </a:t>
            </a:r>
            <a:r>
              <a:rPr lang="vi-VN" dirty="0"/>
              <a:t>asigurări </a:t>
            </a:r>
            <a:r>
              <a:rPr lang="vi-VN" dirty="0" smtClean="0"/>
              <a:t>sociale</a:t>
            </a:r>
            <a:endParaRPr lang="en-US" dirty="0"/>
          </a:p>
          <a:p>
            <a:pPr lvl="1"/>
            <a:r>
              <a:rPr lang="en-US" dirty="0" err="1" smtClean="0"/>
              <a:t>Dovezi</a:t>
            </a:r>
            <a:r>
              <a:rPr lang="en-US" dirty="0" smtClean="0"/>
              <a:t> ore </a:t>
            </a:r>
            <a:r>
              <a:rPr lang="en-US" dirty="0" err="1" smtClean="0"/>
              <a:t>muncite</a:t>
            </a:r>
            <a:r>
              <a:rPr lang="en-US" dirty="0" smtClean="0"/>
              <a:t> </a:t>
            </a:r>
            <a:r>
              <a:rPr lang="en-US" dirty="0" err="1" smtClean="0"/>
              <a:t>printr</a:t>
            </a:r>
            <a:r>
              <a:rPr lang="en-US" dirty="0" smtClean="0"/>
              <a:t>-un </a:t>
            </a:r>
            <a:r>
              <a:rPr lang="en-US" dirty="0" err="1" smtClean="0"/>
              <a:t>sistem</a:t>
            </a:r>
            <a:r>
              <a:rPr lang="en-US" dirty="0" smtClean="0"/>
              <a:t> de </a:t>
            </a:r>
            <a:r>
              <a:rPr lang="en-US" dirty="0" err="1" smtClean="0"/>
              <a:t>inregistrare</a:t>
            </a:r>
            <a:r>
              <a:rPr lang="en-US" dirty="0" smtClean="0"/>
              <a:t> a </a:t>
            </a:r>
            <a:r>
              <a:rPr lang="en-US" dirty="0" err="1" smtClean="0"/>
              <a:t>timpului</a:t>
            </a:r>
            <a:r>
              <a:rPr lang="en-US" dirty="0" smtClean="0"/>
              <a:t> de </a:t>
            </a:r>
            <a:r>
              <a:rPr lang="en-US" dirty="0" err="1" smtClean="0"/>
              <a:t>lucru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Remuneratie</a:t>
            </a:r>
            <a:r>
              <a:rPr lang="en-US" dirty="0" smtClean="0"/>
              <a:t> </a:t>
            </a:r>
            <a:r>
              <a:rPr lang="en-US" dirty="0" err="1" smtClean="0"/>
              <a:t>suplimentara</a:t>
            </a:r>
            <a:endParaRPr lang="en-US" dirty="0" smtClean="0"/>
          </a:p>
          <a:p>
            <a:pPr lvl="1"/>
            <a:r>
              <a:rPr lang="en-US" dirty="0" smtClean="0"/>
              <a:t>Pina la 8000 Euro / an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entitati</a:t>
            </a:r>
            <a:r>
              <a:rPr lang="en-US" dirty="0" smtClean="0"/>
              <a:t> </a:t>
            </a:r>
            <a:r>
              <a:rPr lang="en-US" dirty="0" err="1" smtClean="0"/>
              <a:t>legale</a:t>
            </a:r>
            <a:r>
              <a:rPr lang="en-US" dirty="0" smtClean="0"/>
              <a:t> non-profit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Cost </a:t>
            </a:r>
            <a:r>
              <a:rPr lang="en-US" dirty="0" err="1" smtClean="0"/>
              <a:t>unitar</a:t>
            </a:r>
            <a:r>
              <a:rPr lang="en-US" dirty="0" smtClean="0"/>
              <a:t>, </a:t>
            </a:r>
            <a:r>
              <a:rPr lang="en-US" dirty="0" err="1" smtClean="0"/>
              <a:t>costuri</a:t>
            </a:r>
            <a:r>
              <a:rPr lang="en-US" dirty="0" smtClean="0"/>
              <a:t> </a:t>
            </a:r>
            <a:r>
              <a:rPr lang="en-US" dirty="0" err="1" smtClean="0"/>
              <a:t>medii</a:t>
            </a:r>
            <a:r>
              <a:rPr lang="en-US" dirty="0" smtClean="0"/>
              <a:t> cu </a:t>
            </a:r>
            <a:r>
              <a:rPr lang="en-US" dirty="0" err="1" smtClean="0"/>
              <a:t>personalul</a:t>
            </a:r>
            <a:endParaRPr lang="en-US" dirty="0" smtClean="0"/>
          </a:p>
          <a:p>
            <a:pPr lvl="1"/>
            <a:r>
              <a:rPr lang="en-US" dirty="0" smtClean="0"/>
              <a:t>Calculate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inregistrarilor</a:t>
            </a:r>
            <a:r>
              <a:rPr lang="en-US" dirty="0" smtClean="0"/>
              <a:t> </a:t>
            </a:r>
            <a:r>
              <a:rPr lang="en-US" dirty="0" err="1" smtClean="0"/>
              <a:t>costurilor</a:t>
            </a:r>
            <a:r>
              <a:rPr lang="en-US" dirty="0" smtClean="0"/>
              <a:t> </a:t>
            </a:r>
            <a:r>
              <a:rPr lang="en-US" dirty="0" err="1" smtClean="0"/>
              <a:t>totale</a:t>
            </a:r>
            <a:r>
              <a:rPr lang="en-US" dirty="0" smtClean="0"/>
              <a:t> cu </a:t>
            </a:r>
            <a:r>
              <a:rPr lang="en-US" dirty="0" err="1" smtClean="0"/>
              <a:t>personalul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47570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</a:t>
            </a:r>
            <a:r>
              <a:rPr lang="en-US" dirty="0" err="1" smtClean="0"/>
              <a:t>si</a:t>
            </a:r>
            <a:r>
              <a:rPr lang="en-US" dirty="0" smtClean="0"/>
              <a:t> Audit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 Audit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for final payments when total EU contribution claimed on the basis of actual costs </a:t>
            </a:r>
            <a:r>
              <a:rPr lang="en-US" dirty="0" smtClean="0"/>
              <a:t>+ average </a:t>
            </a:r>
            <a:r>
              <a:rPr lang="en-US" dirty="0"/>
              <a:t>personnel costs ≥ 325,000 </a:t>
            </a:r>
            <a:r>
              <a:rPr lang="en-US" dirty="0" smtClean="0"/>
              <a:t>EUR</a:t>
            </a:r>
          </a:p>
          <a:p>
            <a:pPr lvl="1"/>
            <a:r>
              <a:rPr lang="vi-VN" dirty="0"/>
              <a:t>Doar </a:t>
            </a:r>
            <a:r>
              <a:rPr lang="vi-VN" dirty="0" smtClean="0"/>
              <a:t>când </a:t>
            </a:r>
            <a:r>
              <a:rPr lang="vi-VN" dirty="0"/>
              <a:t>contribuția totală a UE </a:t>
            </a:r>
            <a:r>
              <a:rPr lang="vi-VN" dirty="0" smtClean="0"/>
              <a:t>≥ </a:t>
            </a:r>
            <a:r>
              <a:rPr lang="vi-VN" dirty="0"/>
              <a:t>325.000 EUR</a:t>
            </a:r>
            <a:endParaRPr lang="en-US" dirty="0" smtClean="0"/>
          </a:p>
          <a:p>
            <a:r>
              <a:rPr lang="en-US" dirty="0" smtClean="0"/>
              <a:t>Certificate </a:t>
            </a:r>
            <a:r>
              <a:rPr lang="en-US" dirty="0" err="1" smtClean="0"/>
              <a:t>asupra</a:t>
            </a:r>
            <a:r>
              <a:rPr lang="en-US" dirty="0" smtClean="0"/>
              <a:t> </a:t>
            </a:r>
            <a:r>
              <a:rPr lang="en-US" dirty="0" err="1" smtClean="0"/>
              <a:t>methodologiei</a:t>
            </a:r>
            <a:endParaRPr lang="en-US" dirty="0" smtClean="0"/>
          </a:p>
          <a:p>
            <a:r>
              <a:rPr lang="en-US" dirty="0" err="1" smtClean="0"/>
              <a:t>Audituri</a:t>
            </a:r>
            <a:r>
              <a:rPr lang="en-US" dirty="0" smtClean="0"/>
              <a:t> Ex-post</a:t>
            </a:r>
            <a:endParaRPr lang="en-US" dirty="0"/>
          </a:p>
          <a:p>
            <a:pPr lvl="1"/>
            <a:r>
              <a:rPr lang="en-US" dirty="0" err="1" smtClean="0"/>
              <a:t>Limitat</a:t>
            </a:r>
            <a:r>
              <a:rPr lang="en-US" dirty="0" smtClean="0"/>
              <a:t> la 2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dupa</a:t>
            </a:r>
            <a:r>
              <a:rPr lang="en-US" dirty="0" smtClean="0"/>
              <a:t> </a:t>
            </a:r>
            <a:r>
              <a:rPr lang="en-US" dirty="0" err="1" smtClean="0"/>
              <a:t>plata</a:t>
            </a:r>
            <a:r>
              <a:rPr lang="en-US" dirty="0" smtClean="0"/>
              <a:t> </a:t>
            </a:r>
            <a:r>
              <a:rPr lang="en-US" dirty="0" err="1" smtClean="0"/>
              <a:t>soldului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90867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Site-</a:t>
            </a:r>
            <a:r>
              <a:rPr lang="en-US" dirty="0" err="1" smtClean="0"/>
              <a:t>uri</a:t>
            </a:r>
            <a:r>
              <a:rPr lang="en-US" dirty="0" smtClean="0"/>
              <a:t> de </a:t>
            </a:r>
            <a:r>
              <a:rPr lang="en-US" dirty="0" err="1" smtClean="0"/>
              <a:t>referinta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H2020 </a:t>
            </a:r>
            <a:r>
              <a:rPr lang="en-US" dirty="0"/>
              <a:t>Participant Portal site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o-RO" dirty="0">
                <a:hlinkClick r:id="rId2"/>
              </a:rPr>
              <a:t>http://ec.europa.eu/research/participants/portal/desktop/en/home.html</a:t>
            </a:r>
            <a:endParaRPr lang="en-US" dirty="0"/>
          </a:p>
          <a:p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apelurile</a:t>
            </a:r>
            <a:r>
              <a:rPr lang="en-US" dirty="0" smtClean="0"/>
              <a:t> H2020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o-RO" dirty="0">
                <a:hlinkClick r:id="rId3"/>
              </a:rPr>
              <a:t>http://ec.europa.eu/research/participants/portal/desktop/en/opportunities/h2020/master_calls.html#h2020-water-2014-2015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o-RO" dirty="0">
                <a:hlinkClick r:id="rId4"/>
              </a:rPr>
              <a:t>http://ec.europa.eu/research/participants/portal/desktop/en/opportunities/h2020/index.html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6107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Referinte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credit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Aceasta</a:t>
            </a:r>
            <a:r>
              <a:rPr lang="en-US" dirty="0" smtClean="0"/>
              <a:t> </a:t>
            </a:r>
            <a:r>
              <a:rPr lang="en-US" dirty="0" err="1" smtClean="0"/>
              <a:t>prezentare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pregatita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adaptata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specificitatile</a:t>
            </a:r>
            <a:r>
              <a:rPr lang="en-US" dirty="0" smtClean="0"/>
              <a:t> UTCN </a:t>
            </a:r>
            <a:r>
              <a:rPr lang="en-US" dirty="0" err="1" smtClean="0"/>
              <a:t>folosind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Informatia</a:t>
            </a:r>
            <a:r>
              <a:rPr lang="en-US" dirty="0" smtClean="0"/>
              <a:t> </a:t>
            </a:r>
            <a:r>
              <a:rPr lang="en-US" dirty="0" err="1" smtClean="0"/>
              <a:t>publica</a:t>
            </a:r>
            <a:r>
              <a:rPr lang="en-US" dirty="0" smtClean="0"/>
              <a:t> EU, </a:t>
            </a:r>
            <a:r>
              <a:rPr lang="en-US" dirty="0" err="1" smtClean="0"/>
              <a:t>disponibila</a:t>
            </a:r>
            <a:r>
              <a:rPr lang="en-US" dirty="0" smtClean="0"/>
              <a:t> la:</a:t>
            </a:r>
          </a:p>
          <a:p>
            <a:pPr marL="457200" lvl="1" indent="0">
              <a:buNone/>
            </a:pPr>
            <a:r>
              <a:rPr lang="ro-RO" dirty="0">
                <a:hlinkClick r:id="rId2"/>
              </a:rPr>
              <a:t>http://ec.europa.eu/programmes/horizon2020/en</a:t>
            </a:r>
            <a:endParaRPr lang="en-US" dirty="0" smtClean="0"/>
          </a:p>
          <a:p>
            <a:pPr lvl="1"/>
            <a:r>
              <a:rPr lang="en-US" dirty="0" err="1" smtClean="0"/>
              <a:t>Prezentari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ICT Open Day Vilnius, 2013 elaborate de Morten Moller </a:t>
            </a:r>
            <a:r>
              <a:rPr lang="en-US" dirty="0" err="1" smtClean="0"/>
              <a:t>si</a:t>
            </a:r>
            <a:r>
              <a:rPr lang="en-US" dirty="0" smtClean="0"/>
              <a:t> Ingrid </a:t>
            </a:r>
            <a:r>
              <a:rPr lang="en-US" dirty="0" err="1" smtClean="0"/>
              <a:t>Marien-Dusak</a:t>
            </a:r>
            <a:r>
              <a:rPr lang="en-US" dirty="0" smtClean="0"/>
              <a:t> (DG CONNECT)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396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err="1" smtClean="0"/>
              <a:t>Finantare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err="1" smtClean="0"/>
              <a:t>Tipuri</a:t>
            </a:r>
            <a:r>
              <a:rPr lang="en-US" sz="4800" dirty="0" smtClean="0"/>
              <a:t> de </a:t>
            </a:r>
            <a:r>
              <a:rPr lang="en-US" sz="4800" dirty="0" err="1" smtClean="0"/>
              <a:t>Actiuni</a:t>
            </a:r>
            <a:endParaRPr lang="ro-RO" sz="4800" dirty="0"/>
          </a:p>
        </p:txBody>
      </p:sp>
    </p:spTree>
    <p:extLst>
      <p:ext uri="{BB962C8B-B14F-4D97-AF65-F5344CB8AC3E}">
        <p14:creationId xmlns:p14="http://schemas.microsoft.com/office/powerpoint/2010/main" val="350352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Forme</a:t>
            </a:r>
            <a:r>
              <a:rPr lang="en-US" dirty="0"/>
              <a:t> de </a:t>
            </a:r>
            <a:r>
              <a:rPr lang="en-US" dirty="0" err="1"/>
              <a:t>finanțare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Granturi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/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Contribuție financiară directă sub formă de donație, în scopul de a finanța o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acțiune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Premii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/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Contribuți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financiară acordată ca recompensă în urma unui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concurs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Achizitii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Publice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/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Furnizarea de bunuri, executarea de lucrări sau prestarea de servicii contra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Instrumente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Financiare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Investiții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de capital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cvasi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-capital;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credite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garanții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alte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instrumente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partajare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riscurilor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56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Tipuri</a:t>
            </a:r>
            <a:r>
              <a:rPr lang="en-US" dirty="0" smtClean="0"/>
              <a:t> de </a:t>
            </a:r>
            <a:r>
              <a:rPr lang="en-US" dirty="0" err="1" smtClean="0"/>
              <a:t>Actiuni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Research and Innovation Actions</a:t>
            </a:r>
          </a:p>
          <a:p>
            <a:r>
              <a:rPr lang="en-US" b="1" i="1" dirty="0" smtClean="0"/>
              <a:t>Innovation Actions</a:t>
            </a:r>
          </a:p>
          <a:p>
            <a:r>
              <a:rPr lang="en-US" b="1" i="1" dirty="0" smtClean="0"/>
              <a:t>Coordination And Support Actions</a:t>
            </a:r>
          </a:p>
          <a:p>
            <a:r>
              <a:rPr lang="en-US" i="1" dirty="0" smtClean="0"/>
              <a:t>SME Instrument</a:t>
            </a:r>
          </a:p>
          <a:p>
            <a:r>
              <a:rPr lang="en-US" i="1" dirty="0" smtClean="0"/>
              <a:t>ERA-NET </a:t>
            </a:r>
            <a:r>
              <a:rPr lang="en-US" i="1" dirty="0" err="1" smtClean="0"/>
              <a:t>Cofund</a:t>
            </a:r>
            <a:endParaRPr lang="en-US" i="1" dirty="0" smtClean="0"/>
          </a:p>
          <a:p>
            <a:r>
              <a:rPr lang="en-US" i="1" dirty="0" smtClean="0"/>
              <a:t>Pre-Commercial Procurement (PCP) </a:t>
            </a:r>
            <a:r>
              <a:rPr lang="en-US" i="1" dirty="0" err="1" smtClean="0"/>
              <a:t>Cofund</a:t>
            </a:r>
            <a:endParaRPr lang="en-US" i="1" dirty="0" smtClean="0"/>
          </a:p>
          <a:p>
            <a:r>
              <a:rPr lang="en-US" i="1" dirty="0" smtClean="0"/>
              <a:t>Public Procurement of Innovative Solutions (PPI) </a:t>
            </a:r>
            <a:r>
              <a:rPr lang="en-US" i="1" dirty="0" err="1" smtClean="0"/>
              <a:t>Cofund</a:t>
            </a:r>
            <a:endParaRPr lang="ro-RO" i="1" dirty="0"/>
          </a:p>
        </p:txBody>
      </p:sp>
    </p:spTree>
    <p:extLst>
      <p:ext uri="{BB962C8B-B14F-4D97-AF65-F5344CB8AC3E}">
        <p14:creationId xmlns:p14="http://schemas.microsoft.com/office/powerpoint/2010/main" val="270090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Actiuni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Research and Innovation </a:t>
            </a:r>
            <a:r>
              <a:rPr lang="en-US" i="1" dirty="0" smtClean="0"/>
              <a:t>Actions</a:t>
            </a:r>
            <a:endParaRPr lang="ro-R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tabili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rea de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noi cunoștințe și / sau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xplora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rea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fezabilitatii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unei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tehnologii noi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mbunătăț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ire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dirty="0">
                <a:latin typeface="Arial" panose="020B0604020202020204" pitchFamily="34" charset="0"/>
                <a:cs typeface="Arial" panose="020B0604020202020204" pitchFamily="34" charset="0"/>
              </a:rPr>
              <a:t>produs, proces, serviciu sau </a:t>
            </a:r>
            <a:r>
              <a:rPr lang="vi-VN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soluție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Cum</a:t>
            </a:r>
          </a:p>
          <a:p>
            <a:pPr lvl="1"/>
            <a:r>
              <a:rPr lang="en-US" dirty="0" smtClean="0"/>
              <a:t>C</a:t>
            </a:r>
            <a:r>
              <a:rPr lang="vi-VN" dirty="0" smtClean="0"/>
              <a:t>ercetare </a:t>
            </a:r>
            <a:r>
              <a:rPr lang="vi-VN" dirty="0"/>
              <a:t>fundamentală și aplicată,</a:t>
            </a:r>
          </a:p>
          <a:p>
            <a:pPr lvl="1"/>
            <a:r>
              <a:rPr lang="en-US" dirty="0" smtClean="0"/>
              <a:t>D</a:t>
            </a:r>
            <a:r>
              <a:rPr lang="vi-VN" dirty="0" smtClean="0"/>
              <a:t>ezvoltare tehnolo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gica</a:t>
            </a:r>
            <a:r>
              <a:rPr lang="en-US" dirty="0" smtClean="0"/>
              <a:t> </a:t>
            </a:r>
            <a:r>
              <a:rPr lang="vi-VN" dirty="0" smtClean="0"/>
              <a:t>și </a:t>
            </a:r>
            <a:r>
              <a:rPr lang="vi-VN" dirty="0"/>
              <a:t>de integrare,</a:t>
            </a:r>
          </a:p>
          <a:p>
            <a:pPr lvl="1"/>
            <a:r>
              <a:rPr lang="en-US" dirty="0" smtClean="0"/>
              <a:t>T</a:t>
            </a:r>
            <a:r>
              <a:rPr lang="vi-VN" dirty="0" smtClean="0"/>
              <a:t>estarea </a:t>
            </a:r>
            <a:r>
              <a:rPr lang="vi-VN" dirty="0"/>
              <a:t>și validarea pe un prototip la scară mică într-un laborator sau mediu simulat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832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Actiuni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Innovation Actions</a:t>
            </a:r>
            <a:endParaRPr lang="ro-R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biectiv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ctivități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care vizează în mod direct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producerea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de planuri și aranjamente sau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proiecte pentru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Produse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4"/>
            <a:r>
              <a:rPr lang="vi-V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noi</a:t>
            </a:r>
            <a:r>
              <a:rPr lang="vi-VN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vi-V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modificate </a:t>
            </a:r>
            <a:r>
              <a:rPr lang="vi-VN" sz="2300" dirty="0">
                <a:latin typeface="Arial" panose="020B0604020202020204" pitchFamily="34" charset="0"/>
                <a:cs typeface="Arial" panose="020B0604020202020204" pitchFamily="34" charset="0"/>
              </a:rPr>
              <a:t>sau 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/>
            <a:r>
              <a:rPr lang="vi-V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îmbunătățite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Cum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Prototipizare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Testare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Demonstratii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pilot </a:t>
            </a:r>
          </a:p>
          <a:p>
            <a:pPr lvl="1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Validare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produs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(scară largă)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Replicare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piață</a:t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Proiectele pot include limitat, activitati de cercetare si dezvoltare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7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2012</Words>
  <Application>Microsoft Office PowerPoint</Application>
  <PresentationFormat>On-screen Show (4:3)</PresentationFormat>
  <Paragraphs>387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Agenda</vt:lpstr>
      <vt:lpstr>Date Generale</vt:lpstr>
      <vt:lpstr>Ciclul  Stiinta – Industrie – Societate</vt:lpstr>
      <vt:lpstr>Finantare  Tipuri de Actiuni</vt:lpstr>
      <vt:lpstr>Forme de finanțare</vt:lpstr>
      <vt:lpstr>Tipuri de Actiuni</vt:lpstr>
      <vt:lpstr>Tipuri de Actiuni Research and Innovation Actions</vt:lpstr>
      <vt:lpstr>Tipuri de Actiuni Innovation Actions</vt:lpstr>
      <vt:lpstr>Tipuri de Actiuni Coordination And Support Actions</vt:lpstr>
      <vt:lpstr>Tipuri de Actiuni ERA-NET Cofund</vt:lpstr>
      <vt:lpstr>Prioritatea</vt:lpstr>
      <vt:lpstr>Excellent Science Componentele Principale</vt:lpstr>
      <vt:lpstr>Excellent Science Future and Emerging Technologies (FET) Calls</vt:lpstr>
      <vt:lpstr>Excellent Science Infrastructures</vt:lpstr>
      <vt:lpstr>Excellent Science Indicatori de Performanta</vt:lpstr>
      <vt:lpstr>Prioritatea</vt:lpstr>
      <vt:lpstr>Industrial Leadership</vt:lpstr>
      <vt:lpstr>Industrial Leadership Leadership in Enabling and Industrial Technologies (LEIT) </vt:lpstr>
      <vt:lpstr>Industrial Leadership ICT</vt:lpstr>
      <vt:lpstr>Industrial Leadership Nanotechnologies, Materials</vt:lpstr>
      <vt:lpstr>Industrial Leadership Biotechnology</vt:lpstr>
      <vt:lpstr>Industrial Leadership Factories of the Future (FoF)</vt:lpstr>
      <vt:lpstr>Industrial Leadership Energy Efficient Buildings (EeB)</vt:lpstr>
      <vt:lpstr>Industrial Leadership Sustainable Process Industries (SPIRE)</vt:lpstr>
      <vt:lpstr>Industrial Leadership Indicatori de Performanta</vt:lpstr>
      <vt:lpstr>Prioritatea</vt:lpstr>
      <vt:lpstr>Societal Challenges </vt:lpstr>
      <vt:lpstr>Societal Challenges</vt:lpstr>
      <vt:lpstr>Societal Challenges</vt:lpstr>
      <vt:lpstr>Societal Challenges (a) Health, demographic change and well-being Buget: 549 mil Euro (2014), 537 mil Euro (2015)</vt:lpstr>
      <vt:lpstr>Societal Challenges (/) (c)  Secure, clean and efficient energy</vt:lpstr>
      <vt:lpstr>Societal Challenges (/) (c)  Secure, clean and efficient energy </vt:lpstr>
      <vt:lpstr>Societal Challenges (/) (c)  Secure, clean and efficient energy</vt:lpstr>
      <vt:lpstr>Societal Challenges (/) (d) Smart, green and integrated transport</vt:lpstr>
      <vt:lpstr>Societal Challenges  (e) Climate action, environment, resource efficiency and raw materials</vt:lpstr>
      <vt:lpstr>Societal Challenges Indicatori de Performanta</vt:lpstr>
      <vt:lpstr>Participare, Evaluare, Finantare</vt:lpstr>
      <vt:lpstr>Participare si Evaluare</vt:lpstr>
      <vt:lpstr>Modelul de Finantare</vt:lpstr>
      <vt:lpstr>Costuri Eligibile</vt:lpstr>
      <vt:lpstr>Costuri Eligibile Costuri cu personalul</vt:lpstr>
      <vt:lpstr>Control si Audit</vt:lpstr>
      <vt:lpstr>Site-uri de referinta</vt:lpstr>
      <vt:lpstr>Referinte si credit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Ioan</dc:creator>
  <cp:lastModifiedBy>Ioan Salomie</cp:lastModifiedBy>
  <cp:revision>151</cp:revision>
  <dcterms:created xsi:type="dcterms:W3CDTF">2014-01-05T18:17:26Z</dcterms:created>
  <dcterms:modified xsi:type="dcterms:W3CDTF">2014-01-10T11:34:01Z</dcterms:modified>
</cp:coreProperties>
</file>